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 id="2147483715" r:id="rId5"/>
  </p:sldMasterIdLst>
  <p:notesMasterIdLst>
    <p:notesMasterId r:id="rId25"/>
  </p:notesMasterIdLst>
  <p:sldIdLst>
    <p:sldId id="300" r:id="rId6"/>
    <p:sldId id="358" r:id="rId7"/>
    <p:sldId id="327" r:id="rId8"/>
    <p:sldId id="376" r:id="rId9"/>
    <p:sldId id="385" r:id="rId10"/>
    <p:sldId id="333" r:id="rId11"/>
    <p:sldId id="324" r:id="rId12"/>
    <p:sldId id="307" r:id="rId13"/>
    <p:sldId id="287" r:id="rId14"/>
    <p:sldId id="391" r:id="rId15"/>
    <p:sldId id="356" r:id="rId16"/>
    <p:sldId id="384" r:id="rId17"/>
    <p:sldId id="390" r:id="rId18"/>
    <p:sldId id="388" r:id="rId19"/>
    <p:sldId id="377" r:id="rId20"/>
    <p:sldId id="357" r:id="rId21"/>
    <p:sldId id="367" r:id="rId22"/>
    <p:sldId id="305"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8EDA"/>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00" autoAdjust="0"/>
    <p:restoredTop sz="88591" autoAdjust="0"/>
  </p:normalViewPr>
  <p:slideViewPr>
    <p:cSldViewPr snapToGrid="0">
      <p:cViewPr varScale="1">
        <p:scale>
          <a:sx n="87" d="100"/>
          <a:sy n="87" d="100"/>
        </p:scale>
        <p:origin x="216" y="256"/>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3/27/19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3</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75542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11</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252614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3/27/19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3/27/19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3/27/19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3074534"/>
            <a:ext cx="11284513"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spTree>
    <p:extLst>
      <p:ext uri="{BB962C8B-B14F-4D97-AF65-F5344CB8AC3E}">
        <p14:creationId xmlns:p14="http://schemas.microsoft.com/office/powerpoint/2010/main" val="4067646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21712" y="4039823"/>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21712" y="3074534"/>
            <a:ext cx="7855515"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21712" y="5687650"/>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17896141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1"/>
            <a:ext cx="2901597" cy="2810359"/>
          </a:xfrm>
          <a:prstGeom prst="rect">
            <a:avLst/>
          </a:prstGeom>
        </p:spPr>
      </p:pic>
    </p:spTree>
    <p:extLst>
      <p:ext uri="{BB962C8B-B14F-4D97-AF65-F5344CB8AC3E}">
        <p14:creationId xmlns:p14="http://schemas.microsoft.com/office/powerpoint/2010/main" val="518753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05003" y="1"/>
            <a:ext cx="10286997" cy="68579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366885" y="-1366881"/>
            <a:ext cx="6858000" cy="9591756"/>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115858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71865" y="1"/>
            <a:ext cx="10275607" cy="68580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768645" y="-1768644"/>
            <a:ext cx="6858000" cy="1039528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3916723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91749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838912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5083195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398574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6885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3430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5094827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9224" y="1"/>
            <a:ext cx="12173552" cy="68580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32344113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4700428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77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8735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9224" y="1"/>
            <a:ext cx="12173552" cy="68580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156110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4.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5.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 id="2147483730" r:id="rId6"/>
    <p:sldLayoutId id="2147483731" r:id="rId7"/>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3/27/19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16758899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zuredatastudio" TargetMode="Externa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https://docs.microsoft.com/en-us/sql/azure-data-studio/what-is?view=sql-server-2017" TargetMode="External"/><Relationship Id="rId4" Type="http://schemas.openxmlformats.org/officeDocument/2006/relationships/hyperlink" Target="https://docs.microsoft.com/en-us/sql/azure-data-studio/download?view=sql-server-2017"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upport.microsoft.com/en-us/help/4488536/cumulative-update-6-for-sql-server-2016-sp2" TargetMode="External"/><Relationship Id="rId2" Type="http://schemas.openxmlformats.org/officeDocument/2006/relationships/hyperlink" Target="https://support.microsoft.com/en-us/help/4488535/cumulative-update-14-for-sql-server-2016-sp1" TargetMode="Externa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s://docs.microsoft.com/en-us/sql/sql-server/sql-server-ver15-release-notes?view=sqlallproducts-allversions" TargetMode="External"/><Relationship Id="rId4" Type="http://schemas.openxmlformats.org/officeDocument/2006/relationships/hyperlink" Target="https://support.microsoft.com/en-us/help/4484710/cumulative-update-14-for-sql-server-201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sentryone.com/plan-explorer"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hyperlink" Target="https://www.pass.org/24hours/2019/20years/Registration.aspx" TargetMode="External"/><Relationship Id="rId5" Type="http://schemas.openxmlformats.org/officeDocument/2006/relationships/image" Target="../media/image48.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dbamastery.com/" TargetMode="External"/><Relationship Id="rId5" Type="http://schemas.openxmlformats.org/officeDocument/2006/relationships/image" Target="../media/image58.png"/><Relationship Id="rId4" Type="http://schemas.openxmlformats.org/officeDocument/2006/relationships/hyperlink" Target="mailto:gtssug@pass.org"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GTSSUG/Sessions" TargetMode="External"/><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6" Type="http://schemas.openxmlformats.org/officeDocument/2006/relationships/hyperlink" Target="https://bit.ly/2zvB8Zu" TargetMode="External"/><Relationship Id="rId5" Type="http://schemas.openxmlformats.org/officeDocument/2006/relationships/image" Target="../media/image61.png"/><Relationship Id="rId4" Type="http://schemas.openxmlformats.org/officeDocument/2006/relationships/hyperlink" Target="https://twitter.com/gtssug" TargetMode="External"/><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gtssug.pass.org/"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user/SQLPASSTV?sub_confirmation=1" TargetMode="Externa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hyperlink" Target="mailto:communityteam@pass.org"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186390" y="2533495"/>
            <a:ext cx="9376346"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4600" dirty="0">
                <a:latin typeface="+mn-lt"/>
              </a:rPr>
              <a:t>Guatemala SQL Server user group </a:t>
            </a:r>
          </a:p>
          <a:p>
            <a:r>
              <a:rPr lang="en-US" sz="4600" dirty="0">
                <a:latin typeface="+mn-lt"/>
              </a:rPr>
              <a:t>March 2019</a:t>
            </a:r>
            <a:endParaRPr lang="en-US" sz="4600" dirty="0"/>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26" y="4814712"/>
            <a:ext cx="3695658" cy="1708265"/>
          </a:xfrm>
          <a:prstGeom prst="rect">
            <a:avLst/>
          </a:prstGeom>
        </p:spPr>
      </p:pic>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435873"/>
            <a:ext cx="11308283" cy="818705"/>
          </a:xfrm>
        </p:spPr>
        <p:txBody>
          <a:bodyPr/>
          <a:lstStyle/>
          <a:p>
            <a:r>
              <a:rPr lang="en-US" sz="4267" dirty="0"/>
              <a:t>24HOP: 20 Years of PASS – </a:t>
            </a:r>
            <a:br>
              <a:rPr lang="en-US" sz="4267" dirty="0"/>
            </a:br>
            <a:r>
              <a:rPr lang="en-US" sz="4267" dirty="0"/>
              <a:t>Past Learnings and Future Visions </a:t>
            </a:r>
            <a:br>
              <a:rPr lang="en-US" dirty="0"/>
            </a:br>
            <a:r>
              <a:rPr lang="en-US" sz="2667" b="1" dirty="0">
                <a:solidFill>
                  <a:schemeClr val="accent2"/>
                </a:solidFill>
                <a:latin typeface="Segoe UI Semibold" panose="020B0502040204020203" pitchFamily="34" charset="0"/>
                <a:cs typeface="Segoe UI Semibold" panose="020B0502040204020203" pitchFamily="34" charset="0"/>
              </a:rPr>
              <a:t>April 03 – 04, 2019</a:t>
            </a:r>
            <a:endParaRPr lang="en-US" sz="2667"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4" y="2586849"/>
            <a:ext cx="9667532" cy="2907536"/>
          </a:xfrm>
        </p:spPr>
        <p:txBody>
          <a:bodyPr/>
          <a:lstStyle/>
          <a:p>
            <a:pPr>
              <a:spcBef>
                <a:spcPts val="0"/>
              </a:spcBef>
            </a:pPr>
            <a:r>
              <a:rPr lang="en-US" sz="2133" dirty="0"/>
              <a:t>As we get ready to celebrate 20 years of PASS supporting community thought leaders, we’re looking for new PASS members and first-time speakers to share their insights on the future of data and how they see the industry, and their careers, evolving over the next 20 years. </a:t>
            </a:r>
          </a:p>
          <a:p>
            <a:pPr>
              <a:spcBef>
                <a:spcPts val="0"/>
              </a:spcBef>
            </a:pPr>
            <a:endParaRPr lang="en-US" sz="2133" dirty="0"/>
          </a:p>
          <a:p>
            <a:pPr>
              <a:spcBef>
                <a:spcPts val="0"/>
              </a:spcBef>
            </a:pPr>
            <a:r>
              <a:rPr lang="en-US" sz="2133" dirty="0"/>
              <a:t>Registration is opening on </a:t>
            </a:r>
            <a:r>
              <a:rPr lang="en-US" sz="2133" b="1" dirty="0"/>
              <a:t>March 20, 2019</a:t>
            </a:r>
            <a:r>
              <a:rPr lang="en-US" sz="2133" dirty="0"/>
              <a:t>! Stay tuned for more information!</a:t>
            </a:r>
          </a:p>
        </p:txBody>
      </p:sp>
      <p:sp>
        <p:nvSpPr>
          <p:cNvPr id="12" name="Rectangle 11">
            <a:extLst>
              <a:ext uri="{FF2B5EF4-FFF2-40B4-BE49-F238E27FC236}">
                <a16:creationId xmlns:a16="http://schemas.microsoft.com/office/drawing/2014/main" id="{82E85DD6-2A60-4A2D-8735-36E5994D338B}"/>
              </a:ext>
            </a:extLst>
          </p:cNvPr>
          <p:cNvSpPr/>
          <p:nvPr/>
        </p:nvSpPr>
        <p:spPr>
          <a:xfrm>
            <a:off x="1820352" y="5717994"/>
            <a:ext cx="8746293" cy="748795"/>
          </a:xfrm>
          <a:prstGeom prst="rect">
            <a:avLst/>
          </a:prstGeom>
        </p:spPr>
        <p:txBody>
          <a:bodyPr wrap="square">
            <a:spAutoFit/>
          </a:bodyPr>
          <a:lstStyle/>
          <a:p>
            <a:pPr defTabSz="1219170"/>
            <a:r>
              <a:rPr lang="en-CA" sz="2133" b="1" dirty="0">
                <a:solidFill>
                  <a:srgbClr val="000000"/>
                </a:solidFill>
                <a:latin typeface="Segoe UI"/>
              </a:rPr>
              <a:t>Learn More</a:t>
            </a:r>
          </a:p>
          <a:p>
            <a:pPr defTabSz="1219170"/>
            <a:r>
              <a:rPr lang="en-US" sz="2133" dirty="0">
                <a:solidFill>
                  <a:srgbClr val="000000"/>
                </a:solidFill>
                <a:latin typeface="Segoe UI"/>
              </a:rPr>
              <a:t>pass.org/24hours/2019/20years/About.aspx</a:t>
            </a:r>
            <a:endParaRPr lang="en-CA" sz="2133" dirty="0">
              <a:solidFill>
                <a:srgbClr val="000000"/>
              </a:solidFill>
              <a:latin typeface="Segoe UI"/>
            </a:endParaRPr>
          </a:p>
        </p:txBody>
      </p:sp>
      <p:pic>
        <p:nvPicPr>
          <p:cNvPr id="5" name="Picture 4" descr="A picture containing object&#10;&#10;Description generated with high confidence">
            <a:extLst>
              <a:ext uri="{FF2B5EF4-FFF2-40B4-BE49-F238E27FC236}">
                <a16:creationId xmlns:a16="http://schemas.microsoft.com/office/drawing/2014/main" id="{E8D0276A-22AF-4CD1-9EDB-B0415A58B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223" y="0"/>
            <a:ext cx="2516777" cy="2516777"/>
          </a:xfrm>
          <a:prstGeom prst="rect">
            <a:avLst/>
          </a:prstGeom>
        </p:spPr>
      </p:pic>
      <p:pic>
        <p:nvPicPr>
          <p:cNvPr id="9" name="Picture 8">
            <a:extLst>
              <a:ext uri="{FF2B5EF4-FFF2-40B4-BE49-F238E27FC236}">
                <a16:creationId xmlns:a16="http://schemas.microsoft.com/office/drawing/2014/main" id="{3460A41E-2494-4E52-961E-1830E732A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098" y="5182438"/>
            <a:ext cx="1315255" cy="1315255"/>
          </a:xfrm>
          <a:prstGeom prst="rect">
            <a:avLst/>
          </a:prstGeom>
        </p:spPr>
      </p:pic>
    </p:spTree>
    <p:extLst>
      <p:ext uri="{BB962C8B-B14F-4D97-AF65-F5344CB8AC3E}">
        <p14:creationId xmlns:p14="http://schemas.microsoft.com/office/powerpoint/2010/main" val="4120157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b="1" dirty="0">
                <a:latin typeface="Segoe UI" panose="020B0502040204020203" pitchFamily="34" charset="0"/>
                <a:ea typeface="Segoe UI" panose="020B0502040204020203" pitchFamily="34" charset="0"/>
                <a:cs typeface="Segoe UI" panose="020B0502040204020203" pitchFamily="34" charset="0"/>
              </a:rPr>
              <a:t>Tech news</a:t>
            </a:r>
          </a:p>
        </p:txBody>
      </p:sp>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343539" y="1118295"/>
            <a:ext cx="11226929" cy="5222072"/>
          </a:xfrm>
        </p:spPr>
        <p:txBody>
          <a:bodyPr>
            <a:normAutofit fontScale="92500" lnSpcReduction="10000"/>
          </a:bodyPr>
          <a:lstStyle/>
          <a:p>
            <a:endParaRPr lang="en-US" b="1" dirty="0"/>
          </a:p>
          <a:p>
            <a:pPr algn="just"/>
            <a:r>
              <a:rPr lang="en-US" sz="2300" b="1" dirty="0">
                <a:latin typeface="Segoe UI" panose="020B0502040204020203" pitchFamily="34" charset="0"/>
                <a:ea typeface="Segoe UI" panose="020B0502040204020203" pitchFamily="34" charset="0"/>
                <a:cs typeface="Segoe UI" panose="020B0502040204020203" pitchFamily="34" charset="0"/>
              </a:rPr>
              <a:t>Azure Data Studio</a:t>
            </a:r>
          </a:p>
          <a:p>
            <a:pPr algn="just"/>
            <a:r>
              <a:rPr lang="en-US" sz="2300" dirty="0">
                <a:latin typeface="Segoe UI" panose="020B0502040204020203" pitchFamily="34" charset="0"/>
                <a:ea typeface="Segoe UI" panose="020B0502040204020203" pitchFamily="34" charset="0"/>
                <a:cs typeface="Segoe UI" panose="020B0502040204020203" pitchFamily="34" charset="0"/>
              </a:rPr>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endParaRPr lang="en-US" sz="2300" b="1" dirty="0">
              <a:latin typeface="Segoe UI" panose="020B0502040204020203" pitchFamily="34" charset="0"/>
              <a:ea typeface="Segoe UI" panose="020B0502040204020203" pitchFamily="34" charset="0"/>
              <a:cs typeface="Segoe UI" panose="020B0502040204020203" pitchFamily="34" charset="0"/>
            </a:endParaRPr>
          </a:p>
          <a:p>
            <a:pPr algn="just"/>
            <a:r>
              <a:rPr lang="en-US" sz="2300" b="1" dirty="0">
                <a:latin typeface="Segoe UI" panose="020B0502040204020203" pitchFamily="34" charset="0"/>
                <a:ea typeface="Segoe UI" panose="020B0502040204020203" pitchFamily="34" charset="0"/>
                <a:cs typeface="Segoe UI" panose="020B0502040204020203" pitchFamily="34" charset="0"/>
              </a:rPr>
              <a:t>Preview support for PostgreSQL in Azure Data Studio</a:t>
            </a:r>
          </a:p>
          <a:p>
            <a:pPr algn="just"/>
            <a:r>
              <a:rPr lang="en-US" sz="2300" dirty="0">
                <a:latin typeface="Segoe UI" panose="020B0502040204020203" pitchFamily="34" charset="0"/>
                <a:ea typeface="Segoe UI" panose="020B0502040204020203" pitchFamily="34" charset="0"/>
                <a:cs typeface="Segoe UI" panose="020B0502040204020203" pitchFamily="34" charset="0"/>
              </a:rPr>
              <a:t>Microsoft announced the </a:t>
            </a:r>
            <a:r>
              <a:rPr lang="en-US" sz="2300" b="1" dirty="0">
                <a:latin typeface="Segoe UI" panose="020B0502040204020203" pitchFamily="34" charset="0"/>
                <a:ea typeface="Segoe UI" panose="020B0502040204020203" pitchFamily="34" charset="0"/>
                <a:cs typeface="Segoe UI" panose="020B0502040204020203" pitchFamily="34" charset="0"/>
              </a:rPr>
              <a:t>preview support for PostgreSQL in Azure Data Studio</a:t>
            </a:r>
            <a:r>
              <a:rPr lang="en-US" sz="2300" dirty="0">
                <a:latin typeface="Segoe UI" panose="020B0502040204020203" pitchFamily="34" charset="0"/>
                <a:ea typeface="Segoe UI" panose="020B0502040204020203" pitchFamily="34" charset="0"/>
                <a:cs typeface="Segoe UI" panose="020B0502040204020203" pitchFamily="34" charset="0"/>
              </a:rPr>
              <a:t>. </a:t>
            </a:r>
            <a:r>
              <a:rPr lang="en-US" sz="2300" dirty="0">
                <a:latin typeface="Segoe UI" panose="020B0502040204020203" pitchFamily="34" charset="0"/>
                <a:ea typeface="Segoe UI" panose="020B0502040204020203" pitchFamily="34" charset="0"/>
                <a:cs typeface="Segoe UI" panose="020B0502040204020203" pitchFamily="34" charset="0"/>
                <a:hlinkClick r:id="rId3"/>
              </a:rPr>
              <a:t>Azure Data Studio</a:t>
            </a:r>
            <a:r>
              <a:rPr lang="en-US" sz="2300" dirty="0">
                <a:latin typeface="Segoe UI" panose="020B0502040204020203" pitchFamily="34" charset="0"/>
                <a:ea typeface="Segoe UI" panose="020B0502040204020203" pitchFamily="34" charset="0"/>
                <a:cs typeface="Segoe UI" panose="020B0502040204020203" pitchFamily="34" charset="0"/>
              </a:rPr>
              <a:t> is a cross-platform modern editor focused on data development. It's available for Linux, MacOS, and Windows. Plus, Azure Data Studio comes with an integrated terminal so you're never far away from PSQL.</a:t>
            </a:r>
            <a:endParaRPr lang="en-US" sz="2300" b="1" dirty="0">
              <a:latin typeface="Segoe UI" panose="020B0502040204020203" pitchFamily="34" charset="0"/>
              <a:ea typeface="Segoe UI" panose="020B0502040204020203" pitchFamily="34" charset="0"/>
              <a:cs typeface="Segoe UI" panose="020B0502040204020203" pitchFamily="34" charset="0"/>
            </a:endParaRPr>
          </a:p>
          <a:p>
            <a:pPr algn="just"/>
            <a:endParaRPr lang="en-US" sz="1800" b="1" dirty="0"/>
          </a:p>
          <a:p>
            <a:endParaRPr lang="en-US" dirty="0">
              <a:hlinkClick r:id="rId4"/>
            </a:endParaRPr>
          </a:p>
          <a:p>
            <a:r>
              <a:rPr lang="en-US" sz="2300" dirty="0">
                <a:latin typeface="Segoe UI" panose="020B0502040204020203" pitchFamily="34" charset="0"/>
                <a:ea typeface="Segoe UI" panose="020B0502040204020203" pitchFamily="34" charset="0"/>
                <a:cs typeface="Segoe UI" panose="020B0502040204020203" pitchFamily="34" charset="0"/>
                <a:hlinkClick r:id="rId4"/>
              </a:rPr>
              <a:t>Download link</a:t>
            </a:r>
            <a:endParaRPr lang="en-US" sz="2300" dirty="0">
              <a:latin typeface="Segoe UI" panose="020B0502040204020203" pitchFamily="34" charset="0"/>
              <a:ea typeface="Segoe UI" panose="020B0502040204020203" pitchFamily="34" charset="0"/>
              <a:cs typeface="Segoe UI" panose="020B0502040204020203" pitchFamily="34" charset="0"/>
            </a:endParaRPr>
          </a:p>
          <a:p>
            <a:r>
              <a:rPr lang="en-US" sz="2300" dirty="0">
                <a:latin typeface="Segoe UI" panose="020B0502040204020203" pitchFamily="34" charset="0"/>
                <a:ea typeface="Segoe UI" panose="020B0502040204020203" pitchFamily="34" charset="0"/>
                <a:cs typeface="Segoe UI" panose="020B0502040204020203" pitchFamily="34" charset="0"/>
                <a:hlinkClick r:id="rId5"/>
              </a:rPr>
              <a:t>More information</a:t>
            </a:r>
            <a:endParaRPr lang="en-US" sz="2300"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8881BA0F-8327-9E47-B01F-1EAAD37BEA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3896" y="5120164"/>
            <a:ext cx="1177996" cy="1254822"/>
          </a:xfrm>
          <a:prstGeom prst="rect">
            <a:avLst/>
          </a:prstGeom>
        </p:spPr>
      </p:pic>
      <p:pic>
        <p:nvPicPr>
          <p:cNvPr id="10" name="Picture 9">
            <a:extLst>
              <a:ext uri="{FF2B5EF4-FFF2-40B4-BE49-F238E27FC236}">
                <a16:creationId xmlns:a16="http://schemas.microsoft.com/office/drawing/2014/main" id="{20947DD3-67A6-5041-A647-BFE37B815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1786" y="5058422"/>
            <a:ext cx="1772110" cy="1378307"/>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343539" y="1118295"/>
            <a:ext cx="10865237" cy="3448942"/>
          </a:xfrm>
        </p:spPr>
        <p:txBody>
          <a:bodyPr>
            <a:normAutofit/>
          </a:bodyPr>
          <a:lstStyle/>
          <a:p>
            <a:pPr fontAlgn="base"/>
            <a:endParaRPr lang="en-US" b="1" dirty="0"/>
          </a:p>
          <a:p>
            <a:pPr fontAlgn="base"/>
            <a:r>
              <a:rPr lang="en-US" sz="2100" b="1" dirty="0">
                <a:latin typeface="Segoe UI" panose="020B0502040204020203" pitchFamily="34" charset="0"/>
                <a:ea typeface="Segoe UI" panose="020B0502040204020203" pitchFamily="34" charset="0"/>
                <a:cs typeface="Segoe UI" panose="020B0502040204020203" pitchFamily="34" charset="0"/>
              </a:rPr>
              <a:t>Latest patches released by Microsoft</a:t>
            </a:r>
          </a:p>
          <a:p>
            <a:pPr fontAlgn="base"/>
            <a:r>
              <a:rPr lang="en-US" sz="2100" dirty="0">
                <a:latin typeface="Segoe UI" panose="020B0502040204020203" pitchFamily="34" charset="0"/>
                <a:ea typeface="Segoe UI" panose="020B0502040204020203" pitchFamily="34" charset="0"/>
                <a:cs typeface="Segoe UI" panose="020B0502040204020203" pitchFamily="34" charset="0"/>
              </a:rPr>
              <a:t>SQL Server 2016 Service Pack 1 Cumulative Update #14 </a:t>
            </a:r>
            <a:r>
              <a:rPr lang="en-US" sz="2100" b="1" dirty="0">
                <a:latin typeface="Segoe UI" panose="020B0502040204020203" pitchFamily="34" charset="0"/>
                <a:ea typeface="Segoe UI" panose="020B0502040204020203" pitchFamily="34" charset="0"/>
                <a:cs typeface="Segoe UI" panose="020B0502040204020203" pitchFamily="34" charset="0"/>
              </a:rPr>
              <a:t>– </a:t>
            </a:r>
            <a:r>
              <a:rPr lang="en-US" sz="2100" b="1" dirty="0">
                <a:latin typeface="Segoe UI" panose="020B0502040204020203" pitchFamily="34" charset="0"/>
                <a:ea typeface="Segoe UI" panose="020B0502040204020203" pitchFamily="34" charset="0"/>
                <a:cs typeface="Segoe UI" panose="020B0502040204020203" pitchFamily="34" charset="0"/>
                <a:hlinkClick r:id="rId2"/>
              </a:rPr>
              <a:t>KB4488535</a:t>
            </a:r>
            <a:endParaRPr lang="en-US" sz="21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2100" dirty="0">
                <a:latin typeface="Segoe UI" panose="020B0502040204020203" pitchFamily="34" charset="0"/>
                <a:ea typeface="Segoe UI" panose="020B0502040204020203" pitchFamily="34" charset="0"/>
                <a:cs typeface="Segoe UI" panose="020B0502040204020203" pitchFamily="34" charset="0"/>
              </a:rPr>
              <a:t>SQL Server 2016 Service Pack 2 Cumulative Update #6</a:t>
            </a:r>
            <a:r>
              <a:rPr lang="en-US" sz="2100" b="1" dirty="0">
                <a:latin typeface="Segoe UI" panose="020B0502040204020203" pitchFamily="34" charset="0"/>
                <a:ea typeface="Segoe UI" panose="020B0502040204020203" pitchFamily="34" charset="0"/>
                <a:cs typeface="Segoe UI" panose="020B0502040204020203" pitchFamily="34" charset="0"/>
              </a:rPr>
              <a:t> – </a:t>
            </a:r>
            <a:r>
              <a:rPr lang="en-US" sz="2100" b="1" dirty="0">
                <a:latin typeface="Segoe UI" panose="020B0502040204020203" pitchFamily="34" charset="0"/>
                <a:ea typeface="Segoe UI" panose="020B0502040204020203" pitchFamily="34" charset="0"/>
                <a:cs typeface="Segoe UI" panose="020B0502040204020203" pitchFamily="34" charset="0"/>
                <a:hlinkClick r:id="rId3"/>
              </a:rPr>
              <a:t>KB4488536</a:t>
            </a:r>
            <a:endParaRPr lang="en-US" sz="21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2100" dirty="0">
                <a:latin typeface="Segoe UI" panose="020B0502040204020203" pitchFamily="34" charset="0"/>
                <a:ea typeface="Segoe UI" panose="020B0502040204020203" pitchFamily="34" charset="0"/>
                <a:cs typeface="Segoe UI" panose="020B0502040204020203" pitchFamily="34" charset="0"/>
              </a:rPr>
              <a:t>SQL Server 2017 RTM Cumulative Update #14</a:t>
            </a:r>
            <a:r>
              <a:rPr lang="en-US" sz="2100" b="1" dirty="0">
                <a:latin typeface="Segoe UI" panose="020B0502040204020203" pitchFamily="34" charset="0"/>
                <a:ea typeface="Segoe UI" panose="020B0502040204020203" pitchFamily="34" charset="0"/>
                <a:cs typeface="Segoe UI" panose="020B0502040204020203" pitchFamily="34" charset="0"/>
              </a:rPr>
              <a:t> – </a:t>
            </a:r>
            <a:r>
              <a:rPr lang="en-US" sz="2100" b="1" dirty="0">
                <a:latin typeface="Segoe UI" panose="020B0502040204020203" pitchFamily="34" charset="0"/>
                <a:ea typeface="Segoe UI" panose="020B0502040204020203" pitchFamily="34" charset="0"/>
                <a:cs typeface="Segoe UI" panose="020B0502040204020203" pitchFamily="34" charset="0"/>
                <a:hlinkClick r:id="rId4"/>
              </a:rPr>
              <a:t>KB4484710</a:t>
            </a:r>
            <a:endParaRPr lang="en-US" sz="2100" b="1" dirty="0">
              <a:latin typeface="Segoe UI" panose="020B0502040204020203" pitchFamily="34" charset="0"/>
              <a:ea typeface="Segoe UI" panose="020B0502040204020203" pitchFamily="34" charset="0"/>
              <a:cs typeface="Segoe UI" panose="020B0502040204020203" pitchFamily="34" charset="0"/>
            </a:endParaRPr>
          </a:p>
          <a:p>
            <a:pPr fontAlgn="base"/>
            <a:endParaRPr lang="en-US" sz="21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2100" b="1" dirty="0">
                <a:latin typeface="Segoe UI" panose="020B0502040204020203" pitchFamily="34" charset="0"/>
                <a:ea typeface="Segoe UI" panose="020B0502040204020203" pitchFamily="34" charset="0"/>
                <a:cs typeface="Segoe UI" panose="020B0502040204020203" pitchFamily="34" charset="0"/>
              </a:rPr>
              <a:t>New releases</a:t>
            </a:r>
          </a:p>
          <a:p>
            <a:pPr fontAlgn="base"/>
            <a:r>
              <a:rPr lang="en-US" sz="2100" dirty="0">
                <a:latin typeface="Segoe UI" panose="020B0502040204020203" pitchFamily="34" charset="0"/>
                <a:ea typeface="Segoe UI" panose="020B0502040204020203" pitchFamily="34" charset="0"/>
                <a:cs typeface="Segoe UI" panose="020B0502040204020203" pitchFamily="34" charset="0"/>
              </a:rPr>
              <a:t>SQL Server 2019 CTP 2.4</a:t>
            </a:r>
            <a:r>
              <a:rPr lang="en-US" sz="2100" b="1" dirty="0">
                <a:latin typeface="Segoe UI" panose="020B0502040204020203" pitchFamily="34" charset="0"/>
                <a:ea typeface="Segoe UI" panose="020B0502040204020203" pitchFamily="34" charset="0"/>
                <a:cs typeface="Segoe UI" panose="020B0502040204020203" pitchFamily="34" charset="0"/>
              </a:rPr>
              <a:t> – </a:t>
            </a:r>
            <a:r>
              <a:rPr lang="en-US" sz="2100" b="1" dirty="0">
                <a:latin typeface="Segoe UI" panose="020B0502040204020203" pitchFamily="34" charset="0"/>
                <a:ea typeface="Segoe UI" panose="020B0502040204020203" pitchFamily="34" charset="0"/>
                <a:cs typeface="Segoe UI" panose="020B0502040204020203" pitchFamily="34" charset="0"/>
                <a:hlinkClick r:id="rId5"/>
              </a:rPr>
              <a:t>Release notes</a:t>
            </a:r>
            <a:endParaRPr lang="en-US" sz="2100" b="1" dirty="0">
              <a:latin typeface="Segoe UI" panose="020B0502040204020203" pitchFamily="34" charset="0"/>
              <a:ea typeface="Segoe UI" panose="020B0502040204020203" pitchFamily="34" charset="0"/>
              <a:cs typeface="Segoe UI" panose="020B0502040204020203" pitchFamily="34" charset="0"/>
            </a:endParaRPr>
          </a:p>
        </p:txBody>
      </p:sp>
      <p:sp>
        <p:nvSpPr>
          <p:cNvPr id="4" name="Title 2">
            <a:extLst>
              <a:ext uri="{FF2B5EF4-FFF2-40B4-BE49-F238E27FC236}">
                <a16:creationId xmlns:a16="http://schemas.microsoft.com/office/drawing/2014/main" id="{0A89F38C-10C5-0D4E-9EA5-5B03A53566B5}"/>
              </a:ext>
            </a:extLst>
          </p:cNvPr>
          <p:cNvSpPr>
            <a:spLocks noGrp="1"/>
          </p:cNvSpPr>
          <p:nvPr>
            <p:ph type="title"/>
          </p:nvPr>
        </p:nvSpPr>
        <p:spPr>
          <a:xfrm>
            <a:off x="621532" y="517633"/>
            <a:ext cx="10972800" cy="685800"/>
          </a:xfrm>
        </p:spPr>
        <p:txBody>
          <a:bodyPr/>
          <a:lstStyle/>
          <a:p>
            <a:r>
              <a:rPr lang="en-US" b="1" dirty="0">
                <a:latin typeface="Segoe UI" panose="020B0502040204020203" pitchFamily="34" charset="0"/>
                <a:ea typeface="Segoe UI" panose="020B0502040204020203" pitchFamily="34" charset="0"/>
                <a:cs typeface="Segoe UI" panose="020B0502040204020203" pitchFamily="34" charset="0"/>
              </a:rPr>
              <a:t>Tech</a:t>
            </a:r>
            <a:r>
              <a:rPr lang="en-US" sz="2100" b="1" dirty="0"/>
              <a:t> </a:t>
            </a:r>
            <a:r>
              <a:rPr lang="en-US" b="1" dirty="0">
                <a:latin typeface="Segoe UI" panose="020B0502040204020203" pitchFamily="34" charset="0"/>
                <a:ea typeface="Segoe UI" panose="020B0502040204020203" pitchFamily="34" charset="0"/>
                <a:cs typeface="Segoe UI" panose="020B0502040204020203" pitchFamily="34" charset="0"/>
              </a:rPr>
              <a:t>news</a:t>
            </a:r>
          </a:p>
        </p:txBody>
      </p:sp>
      <p:pic>
        <p:nvPicPr>
          <p:cNvPr id="5" name="Picture 4">
            <a:extLst>
              <a:ext uri="{FF2B5EF4-FFF2-40B4-BE49-F238E27FC236}">
                <a16:creationId xmlns:a16="http://schemas.microsoft.com/office/drawing/2014/main" id="{BB2F48A3-0881-0F41-8D21-4E71D31DCC0E}"/>
              </a:ext>
            </a:extLst>
          </p:cNvPr>
          <p:cNvPicPr>
            <a:picLocks noChangeAspect="1"/>
          </p:cNvPicPr>
          <p:nvPr/>
        </p:nvPicPr>
        <p:blipFill rotWithShape="1">
          <a:blip r:embed="rId6">
            <a:extLst>
              <a:ext uri="{28A0092B-C50C-407E-A947-70E740481C1C}">
                <a14:useLocalDpi xmlns:a14="http://schemas.microsoft.com/office/drawing/2010/main" val="0"/>
              </a:ext>
            </a:extLst>
          </a:blip>
          <a:srcRect b="21656"/>
          <a:stretch/>
        </p:blipFill>
        <p:spPr>
          <a:xfrm>
            <a:off x="7313439" y="3465871"/>
            <a:ext cx="4878561" cy="2743200"/>
          </a:xfrm>
          <a:prstGeom prst="rect">
            <a:avLst/>
          </a:prstGeom>
        </p:spPr>
      </p:pic>
    </p:spTree>
    <p:extLst>
      <p:ext uri="{BB962C8B-B14F-4D97-AF65-F5344CB8AC3E}">
        <p14:creationId xmlns:p14="http://schemas.microsoft.com/office/powerpoint/2010/main" val="422437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E2F0AF54-1981-4480-8A12-EF069F0811CC}"/>
              </a:ext>
            </a:extLst>
          </p:cNvPr>
          <p:cNvPicPr>
            <a:picLocks noChangeAspect="1"/>
          </p:cNvPicPr>
          <p:nvPr/>
        </p:nvPicPr>
        <p:blipFill>
          <a:blip r:embed="rId3"/>
          <a:stretch>
            <a:fillRect/>
          </a:stretch>
        </p:blipFill>
        <p:spPr>
          <a:xfrm>
            <a:off x="6444329" y="2901682"/>
            <a:ext cx="5491441" cy="2177491"/>
          </a:xfrm>
          <a:prstGeom prst="rect">
            <a:avLst/>
          </a:prstGeom>
        </p:spPr>
      </p:pic>
      <p:sp>
        <p:nvSpPr>
          <p:cNvPr id="5" name="Rectangle 4">
            <a:extLst>
              <a:ext uri="{FF2B5EF4-FFF2-40B4-BE49-F238E27FC236}">
                <a16:creationId xmlns:a16="http://schemas.microsoft.com/office/drawing/2014/main" id="{C19FFBAC-4C36-43F4-A98B-E3616250E1AC}"/>
              </a:ext>
            </a:extLst>
          </p:cNvPr>
          <p:cNvSpPr/>
          <p:nvPr/>
        </p:nvSpPr>
        <p:spPr>
          <a:xfrm>
            <a:off x="2104103" y="758774"/>
            <a:ext cx="7452852" cy="923330"/>
          </a:xfrm>
          <a:prstGeom prst="rect">
            <a:avLst/>
          </a:prstGeom>
        </p:spPr>
        <p:txBody>
          <a:bodyPr wrap="square">
            <a:spAutoFit/>
          </a:bodyPr>
          <a:lstStyle/>
          <a:p>
            <a:pPr algn="ctr"/>
            <a:r>
              <a:rPr lang="en-US" sz="3600" b="1" dirty="0" err="1"/>
              <a:t>SentryOne</a:t>
            </a:r>
            <a:r>
              <a:rPr lang="en-US" sz="3600" b="1" dirty="0"/>
              <a:t> Plan Explorer</a:t>
            </a:r>
            <a:br>
              <a:rPr lang="en-US" b="1" dirty="0"/>
            </a:br>
            <a:r>
              <a:rPr lang="en-US" b="1" dirty="0"/>
              <a:t>Simplify Your SQL Server Query Tuning</a:t>
            </a:r>
          </a:p>
        </p:txBody>
      </p:sp>
      <p:sp>
        <p:nvSpPr>
          <p:cNvPr id="6" name="Rectangle 5">
            <a:extLst>
              <a:ext uri="{FF2B5EF4-FFF2-40B4-BE49-F238E27FC236}">
                <a16:creationId xmlns:a16="http://schemas.microsoft.com/office/drawing/2014/main" id="{67869C45-2B9A-4268-99F6-987E884ABA88}"/>
              </a:ext>
            </a:extLst>
          </p:cNvPr>
          <p:cNvSpPr/>
          <p:nvPr/>
        </p:nvSpPr>
        <p:spPr>
          <a:xfrm>
            <a:off x="315224" y="1844336"/>
            <a:ext cx="5731615" cy="4616648"/>
          </a:xfrm>
          <a:prstGeom prst="rect">
            <a:avLst/>
          </a:prstGeom>
        </p:spPr>
        <p:txBody>
          <a:bodyPr wrap="square">
            <a:spAutoFit/>
          </a:bodyPr>
          <a:lstStyle/>
          <a:p>
            <a:pPr algn="ctr"/>
            <a:r>
              <a:rPr lang="en-US" sz="2100" dirty="0"/>
              <a:t>Plan Explorer helps you quickly get to the root of the toughest SQL Server query problems.</a:t>
            </a:r>
          </a:p>
          <a:p>
            <a:pPr algn="ctr"/>
            <a:endParaRPr lang="en-US" sz="2100" b="1" dirty="0"/>
          </a:p>
          <a:p>
            <a:pPr algn="ctr"/>
            <a:r>
              <a:rPr lang="en-US" sz="2100" dirty="0"/>
              <a:t>Break through database performance barriers with advanced query tuning features not found in any other tool.</a:t>
            </a:r>
          </a:p>
          <a:p>
            <a:pPr algn="ctr"/>
            <a:endParaRPr lang="en-US" sz="2100" dirty="0"/>
          </a:p>
          <a:p>
            <a:pPr algn="ctr"/>
            <a:r>
              <a:rPr lang="en-US" sz="2100" dirty="0"/>
              <a:t>Plan Explorer is a single installation file containing the application and the SQL Server Management Studio (SSMS) add-in</a:t>
            </a:r>
          </a:p>
          <a:p>
            <a:pPr algn="ctr"/>
            <a:endParaRPr lang="en-US" sz="2100" dirty="0"/>
          </a:p>
          <a:p>
            <a:pPr algn="ctr"/>
            <a:r>
              <a:rPr lang="en-US" sz="2100" b="1" dirty="0"/>
              <a:t>Plan Explorer is Free to use. </a:t>
            </a:r>
          </a:p>
          <a:p>
            <a:pPr algn="ctr"/>
            <a:r>
              <a:rPr lang="en-US" sz="2100" dirty="0"/>
              <a:t>You can download it  from here: </a:t>
            </a:r>
          </a:p>
          <a:p>
            <a:pPr algn="ctr"/>
            <a:r>
              <a:rPr lang="en-US" sz="2100" dirty="0">
                <a:hlinkClick r:id="rId2"/>
              </a:rPr>
              <a:t>https://www.sentryone.com/plan-explorer</a:t>
            </a:r>
            <a:endParaRPr lang="en-US" sz="2100" dirty="0"/>
          </a:p>
        </p:txBody>
      </p:sp>
    </p:spTree>
    <p:extLst>
      <p:ext uri="{BB962C8B-B14F-4D97-AF65-F5344CB8AC3E}">
        <p14:creationId xmlns:p14="http://schemas.microsoft.com/office/powerpoint/2010/main" val="207331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E27B-AD4C-42A0-B8D0-3A79B3CDF3D3}"/>
              </a:ext>
            </a:extLst>
          </p:cNvPr>
          <p:cNvSpPr>
            <a:spLocks noGrp="1"/>
          </p:cNvSpPr>
          <p:nvPr>
            <p:ph type="title"/>
          </p:nvPr>
        </p:nvSpPr>
        <p:spPr>
          <a:xfrm>
            <a:off x="609600" y="528596"/>
            <a:ext cx="10972800" cy="685800"/>
          </a:xfrm>
        </p:spPr>
        <p:txBody>
          <a:bodyPr/>
          <a:lstStyle/>
          <a:p>
            <a:r>
              <a:rPr lang="en-US" b="1" dirty="0">
                <a:latin typeface="Segoe UI" panose="020B0502040204020203" pitchFamily="34" charset="0"/>
                <a:ea typeface="Segoe UI" panose="020B0502040204020203" pitchFamily="34" charset="0"/>
                <a:cs typeface="Segoe UI" panose="020B0502040204020203" pitchFamily="34" charset="0"/>
              </a:rPr>
              <a:t>Community news</a:t>
            </a:r>
          </a:p>
        </p:txBody>
      </p:sp>
      <p:sp>
        <p:nvSpPr>
          <p:cNvPr id="5" name="TextBox 4">
            <a:extLst>
              <a:ext uri="{FF2B5EF4-FFF2-40B4-BE49-F238E27FC236}">
                <a16:creationId xmlns:a16="http://schemas.microsoft.com/office/drawing/2014/main" id="{5C217BFA-D588-45D3-AD34-B5BC6043E13C}"/>
              </a:ext>
            </a:extLst>
          </p:cNvPr>
          <p:cNvSpPr txBox="1"/>
          <p:nvPr/>
        </p:nvSpPr>
        <p:spPr>
          <a:xfrm>
            <a:off x="1156583" y="1426993"/>
            <a:ext cx="7349490" cy="369332"/>
          </a:xfrm>
          <a:prstGeom prst="rect">
            <a:avLst/>
          </a:prstGeom>
          <a:noFill/>
        </p:spPr>
        <p:txBody>
          <a:bodyPr wrap="square" rtlCol="0">
            <a:spAutoFit/>
          </a:bodyPr>
          <a:lstStyle/>
          <a:p>
            <a:r>
              <a:rPr lang="en-US" dirty="0">
                <a:latin typeface="Segoe UI" panose="020B0502040204020203" pitchFamily="34" charset="0"/>
                <a:ea typeface="Segoe UI" panose="020B0502040204020203" pitchFamily="34" charset="0"/>
                <a:cs typeface="Segoe UI" panose="020B0502040204020203" pitchFamily="34" charset="0"/>
              </a:rPr>
              <a:t>Carlos Robles representing Guatemala in 24 hours of PASS</a:t>
            </a:r>
          </a:p>
        </p:txBody>
      </p:sp>
      <p:pic>
        <p:nvPicPr>
          <p:cNvPr id="6" name="Picture 5">
            <a:extLst>
              <a:ext uri="{FF2B5EF4-FFF2-40B4-BE49-F238E27FC236}">
                <a16:creationId xmlns:a16="http://schemas.microsoft.com/office/drawing/2014/main" id="{E65AF6BF-36BD-48C8-A29D-CC1D6AB1CEE7}"/>
              </a:ext>
            </a:extLst>
          </p:cNvPr>
          <p:cNvPicPr>
            <a:picLocks noChangeAspect="1"/>
          </p:cNvPicPr>
          <p:nvPr/>
        </p:nvPicPr>
        <p:blipFill>
          <a:blip r:embed="rId2"/>
          <a:stretch>
            <a:fillRect/>
          </a:stretch>
        </p:blipFill>
        <p:spPr>
          <a:xfrm>
            <a:off x="1156583" y="1953714"/>
            <a:ext cx="1743075" cy="1733550"/>
          </a:xfrm>
          <a:prstGeom prst="rect">
            <a:avLst/>
          </a:prstGeom>
        </p:spPr>
      </p:pic>
      <p:pic>
        <p:nvPicPr>
          <p:cNvPr id="7" name="Picture 6">
            <a:extLst>
              <a:ext uri="{FF2B5EF4-FFF2-40B4-BE49-F238E27FC236}">
                <a16:creationId xmlns:a16="http://schemas.microsoft.com/office/drawing/2014/main" id="{008CE213-0705-457B-949D-0E2831933BCD}"/>
              </a:ext>
            </a:extLst>
          </p:cNvPr>
          <p:cNvPicPr>
            <a:picLocks noChangeAspect="1"/>
          </p:cNvPicPr>
          <p:nvPr/>
        </p:nvPicPr>
        <p:blipFill>
          <a:blip r:embed="rId3"/>
          <a:stretch>
            <a:fillRect/>
          </a:stretch>
        </p:blipFill>
        <p:spPr>
          <a:xfrm>
            <a:off x="1197323" y="4529684"/>
            <a:ext cx="1882140" cy="1766907"/>
          </a:xfrm>
          <a:prstGeom prst="rect">
            <a:avLst/>
          </a:prstGeom>
        </p:spPr>
      </p:pic>
      <p:sp>
        <p:nvSpPr>
          <p:cNvPr id="9" name="TextBox 8">
            <a:extLst>
              <a:ext uri="{FF2B5EF4-FFF2-40B4-BE49-F238E27FC236}">
                <a16:creationId xmlns:a16="http://schemas.microsoft.com/office/drawing/2014/main" id="{DF60A4CC-E10D-46A5-B042-433DF9DE8494}"/>
              </a:ext>
            </a:extLst>
          </p:cNvPr>
          <p:cNvSpPr txBox="1"/>
          <p:nvPr/>
        </p:nvSpPr>
        <p:spPr>
          <a:xfrm>
            <a:off x="1197323" y="4129824"/>
            <a:ext cx="8686800" cy="369332"/>
          </a:xfrm>
          <a:prstGeom prst="rect">
            <a:avLst/>
          </a:prstGeom>
          <a:noFill/>
        </p:spPr>
        <p:txBody>
          <a:bodyPr wrap="square" rtlCol="0">
            <a:spAutoFit/>
          </a:bodyPr>
          <a:lstStyle/>
          <a:p>
            <a:r>
              <a:rPr lang="en-US" dirty="0">
                <a:latin typeface="Gotham Light" pitchFamily="50" charset="0"/>
              </a:rPr>
              <a:t>Alejandro Cobar and Mynor Bolaños congratulations on your new Job!</a:t>
            </a:r>
          </a:p>
        </p:txBody>
      </p:sp>
      <p:pic>
        <p:nvPicPr>
          <p:cNvPr id="10" name="Picture 9">
            <a:extLst>
              <a:ext uri="{FF2B5EF4-FFF2-40B4-BE49-F238E27FC236}">
                <a16:creationId xmlns:a16="http://schemas.microsoft.com/office/drawing/2014/main" id="{3DDE3F4C-5B60-4B9B-8F90-50ECC6B82669}"/>
              </a:ext>
            </a:extLst>
          </p:cNvPr>
          <p:cNvPicPr>
            <a:picLocks noChangeAspect="1"/>
          </p:cNvPicPr>
          <p:nvPr/>
        </p:nvPicPr>
        <p:blipFill>
          <a:blip r:embed="rId4"/>
          <a:stretch>
            <a:fillRect/>
          </a:stretch>
        </p:blipFill>
        <p:spPr>
          <a:xfrm>
            <a:off x="3574210" y="4524941"/>
            <a:ext cx="1733550" cy="1771650"/>
          </a:xfrm>
          <a:prstGeom prst="rect">
            <a:avLst/>
          </a:prstGeom>
        </p:spPr>
      </p:pic>
      <p:pic>
        <p:nvPicPr>
          <p:cNvPr id="14" name="Picture 13" descr="A picture containing object&#10;&#10;Description generated with high confidence">
            <a:extLst>
              <a:ext uri="{FF2B5EF4-FFF2-40B4-BE49-F238E27FC236}">
                <a16:creationId xmlns:a16="http://schemas.microsoft.com/office/drawing/2014/main" id="{E4A03CE4-2329-6B43-AC20-FBFF2F119D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4210" y="1953714"/>
            <a:ext cx="1464725" cy="1464725"/>
          </a:xfrm>
          <a:prstGeom prst="rect">
            <a:avLst/>
          </a:prstGeom>
        </p:spPr>
      </p:pic>
      <p:sp>
        <p:nvSpPr>
          <p:cNvPr id="17" name="TextBox 16">
            <a:extLst>
              <a:ext uri="{FF2B5EF4-FFF2-40B4-BE49-F238E27FC236}">
                <a16:creationId xmlns:a16="http://schemas.microsoft.com/office/drawing/2014/main" id="{89D99DA6-E67C-6547-9571-AFE87367B905}"/>
              </a:ext>
            </a:extLst>
          </p:cNvPr>
          <p:cNvSpPr txBox="1"/>
          <p:nvPr/>
        </p:nvSpPr>
        <p:spPr>
          <a:xfrm>
            <a:off x="5202557" y="2362910"/>
            <a:ext cx="6379843" cy="1200329"/>
          </a:xfrm>
          <a:prstGeom prst="rect">
            <a:avLst/>
          </a:prstGeom>
          <a:noFill/>
        </p:spPr>
        <p:txBody>
          <a:bodyPr wrap="square" rtlCol="0">
            <a:spAutoFit/>
          </a:bodyPr>
          <a:lstStyle/>
          <a:p>
            <a:r>
              <a:rPr lang="en-US" dirty="0">
                <a:latin typeface="Segoe UI" panose="020B0502040204020203" pitchFamily="34" charset="0"/>
                <a:ea typeface="Segoe UI" panose="020B0502040204020203" pitchFamily="34" charset="0"/>
                <a:cs typeface="Segoe UI" panose="020B0502040204020203" pitchFamily="34" charset="0"/>
              </a:rPr>
              <a:t>20 Years of PASS – Past Learning and Future Visions</a:t>
            </a:r>
          </a:p>
          <a:p>
            <a:r>
              <a:rPr lang="en-US" dirty="0">
                <a:latin typeface="Segoe UI" panose="020B0502040204020203" pitchFamily="34" charset="0"/>
                <a:ea typeface="Segoe UI" panose="020B0502040204020203" pitchFamily="34" charset="0"/>
                <a:cs typeface="Segoe UI" panose="020B0502040204020203" pitchFamily="34" charset="0"/>
              </a:rPr>
              <a:t>Exploring SQL Server containers on Docker &amp; Kubernetes</a:t>
            </a:r>
          </a:p>
          <a:p>
            <a:r>
              <a:rPr lang="en-US" dirty="0">
                <a:latin typeface="Segoe UI" panose="020B0502040204020203" pitchFamily="34" charset="0"/>
                <a:ea typeface="Segoe UI" panose="020B0502040204020203" pitchFamily="34" charset="0"/>
                <a:cs typeface="Segoe UI" panose="020B0502040204020203" pitchFamily="34" charset="0"/>
                <a:hlinkClick r:id="rId6"/>
              </a:rPr>
              <a:t>Register now</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7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8A63-1045-4A23-BC4C-3B756DDF405D}"/>
              </a:ext>
            </a:extLst>
          </p:cNvPr>
          <p:cNvSpPr>
            <a:spLocks noGrp="1"/>
          </p:cNvSpPr>
          <p:nvPr>
            <p:ph type="title"/>
          </p:nvPr>
        </p:nvSpPr>
        <p:spPr>
          <a:xfrm>
            <a:off x="500478" y="929872"/>
            <a:ext cx="11191043" cy="664889"/>
          </a:xfrm>
        </p:spPr>
        <p:txBody>
          <a:bodyPr vert="horz" wrap="square" lIns="91440" tIns="45720" rIns="91440" bIns="45720" rtlCol="0" anchor="t" anchorCtr="0">
            <a:noAutofit/>
          </a:bodyPr>
          <a:lstStyle/>
          <a:p>
            <a:r>
              <a:rPr lang="en-US" b="1" dirty="0">
                <a:latin typeface="Segoe UI" panose="020B0502040204020203" pitchFamily="34" charset="0"/>
                <a:ea typeface="Segoe UI" panose="020B0502040204020203" pitchFamily="34" charset="0"/>
                <a:cs typeface="Segoe UI" panose="020B0502040204020203" pitchFamily="34" charset="0"/>
              </a:rPr>
              <a:t>Call for speakers</a:t>
            </a:r>
          </a:p>
        </p:txBody>
      </p:sp>
      <p:sp>
        <p:nvSpPr>
          <p:cNvPr id="7" name="Rectangle 6">
            <a:extLst>
              <a:ext uri="{FF2B5EF4-FFF2-40B4-BE49-F238E27FC236}">
                <a16:creationId xmlns:a16="http://schemas.microsoft.com/office/drawing/2014/main" id="{05DD629E-0A76-418A-8E26-E605C963A19D}"/>
              </a:ext>
            </a:extLst>
          </p:cNvPr>
          <p:cNvSpPr/>
          <p:nvPr/>
        </p:nvSpPr>
        <p:spPr>
          <a:xfrm>
            <a:off x="1718854" y="2305615"/>
            <a:ext cx="9047468" cy="2677656"/>
          </a:xfrm>
          <a:prstGeom prst="rect">
            <a:avLst/>
          </a:prstGeom>
        </p:spPr>
        <p:txBody>
          <a:bodyPr wrap="square">
            <a:sp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Want to participate as speaker in the next Guatemala's SQL Server User Group meeting? Then fill out the online form with a brief description of your session here:</a:t>
            </a:r>
          </a:p>
          <a:p>
            <a:endParaRPr lang="en-US" sz="2800" dirty="0"/>
          </a:p>
          <a:p>
            <a:r>
              <a:rPr lang="en-US" sz="2800" dirty="0">
                <a:hlinkClick r:id="rId2"/>
              </a:rPr>
              <a:t>https://gtssug.pass.org/en-us/sessionsubmission.aspx</a:t>
            </a:r>
            <a:endParaRPr lang="en-US" sz="2800" dirty="0"/>
          </a:p>
          <a:p>
            <a:endParaRPr lang="en-US" sz="2800" dirty="0"/>
          </a:p>
        </p:txBody>
      </p:sp>
    </p:spTree>
    <p:extLst>
      <p:ext uri="{BB962C8B-B14F-4D97-AF65-F5344CB8AC3E}">
        <p14:creationId xmlns:p14="http://schemas.microsoft.com/office/powerpoint/2010/main" val="347731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1312299" y="1914648"/>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4"/>
              </a:rPr>
              <a:t>gtssug@pass.org</a:t>
            </a:r>
            <a:r>
              <a:rPr lang="en-US" b="1" dirty="0"/>
              <a:t> </a:t>
            </a:r>
          </a:p>
          <a:p>
            <a:pPr algn="ctr"/>
            <a:endParaRPr lang="en-US" dirty="0"/>
          </a:p>
        </p:txBody>
      </p:sp>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4475" y="2270176"/>
            <a:ext cx="3937819" cy="689118"/>
          </a:xfrm>
          <a:prstGeom prst="rect">
            <a:avLst/>
          </a:prstGeom>
        </p:spPr>
      </p:pic>
      <p:pic>
        <p:nvPicPr>
          <p:cNvPr id="7" name="Picture 6">
            <a:hlinkClick r:id="rId6"/>
            <a:extLst>
              <a:ext uri="{FF2B5EF4-FFF2-40B4-BE49-F238E27FC236}">
                <a16:creationId xmlns:a16="http://schemas.microsoft.com/office/drawing/2014/main" id="{C2B0BDE1-8D43-784F-B8E0-DAC17631A15E}"/>
              </a:ext>
            </a:extLst>
          </p:cNvPr>
          <p:cNvPicPr>
            <a:picLocks noChangeAspect="1"/>
          </p:cNvPicPr>
          <p:nvPr/>
        </p:nvPicPr>
        <p:blipFill>
          <a:blip r:embed="rId7"/>
          <a:stretch>
            <a:fillRect/>
          </a:stretch>
        </p:blipFill>
        <p:spPr>
          <a:xfrm>
            <a:off x="4579926" y="3270724"/>
            <a:ext cx="3846995" cy="1932942"/>
          </a:xfrm>
          <a:prstGeom prst="rect">
            <a:avLst/>
          </a:prstGeom>
        </p:spPr>
      </p:pic>
    </p:spTree>
    <p:extLst>
      <p:ext uri="{BB962C8B-B14F-4D97-AF65-F5344CB8AC3E}">
        <p14:creationId xmlns:p14="http://schemas.microsoft.com/office/powerpoint/2010/main" val="148039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162" y="3421170"/>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991" y="348733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9313" y="3543432"/>
            <a:ext cx="2539704" cy="728049"/>
          </a:xfrm>
          <a:prstGeom prst="rect">
            <a:avLst/>
          </a:prstGeom>
        </p:spPr>
      </p:pic>
      <p:pic>
        <p:nvPicPr>
          <p:cNvPr id="7" name="Picture 6">
            <a:hlinkClick r:id="rId8"/>
            <a:extLst>
              <a:ext uri="{FF2B5EF4-FFF2-40B4-BE49-F238E27FC236}">
                <a16:creationId xmlns:a16="http://schemas.microsoft.com/office/drawing/2014/main" id="{0E984045-47EE-4364-A001-8A8E75D00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9273" y="3500800"/>
            <a:ext cx="1983688" cy="813312"/>
          </a:xfrm>
          <a:prstGeom prst="rect">
            <a:avLst/>
          </a:prstGeom>
        </p:spPr>
      </p:pic>
    </p:spTree>
    <p:extLst>
      <p:ext uri="{BB962C8B-B14F-4D97-AF65-F5344CB8AC3E}">
        <p14:creationId xmlns:p14="http://schemas.microsoft.com/office/powerpoint/2010/main" val="3674711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09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1" y="1566768"/>
            <a:ext cx="3836192"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90" y="925300"/>
            <a:ext cx="10955139" cy="6001643"/>
          </a:xfrm>
          <a:prstGeom prst="rect">
            <a:avLst/>
          </a:prstGeom>
        </p:spPr>
        <p:txBody>
          <a:bodyPr wrap="square">
            <a:spAutoFit/>
          </a:bodyPr>
          <a:lstStyle/>
          <a:p>
            <a:endParaRPr lang="en-US" sz="2400" b="1" dirty="0">
              <a:solidFill>
                <a:srgbClr val="293338"/>
              </a:solidFill>
            </a:endParaRPr>
          </a:p>
          <a:p>
            <a:endParaRPr lang="en-US" sz="2400" b="1"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a:t>
            </a:r>
            <a:r>
              <a:rPr lang="en-US" sz="2800" b="1" dirty="0">
                <a:solidFill>
                  <a:srgbClr val="293338"/>
                </a:solidFill>
              </a:rPr>
              <a:t>@dbamastery</a:t>
            </a:r>
          </a:p>
          <a:p>
            <a:pPr marL="285750" indent="-285750">
              <a:buFont typeface="Arial" panose="020B0604020202020204" pitchFamily="34" charset="0"/>
              <a:buChar char="•"/>
            </a:pPr>
            <a:r>
              <a:rPr lang="en-US" sz="2800" dirty="0">
                <a:solidFill>
                  <a:srgbClr val="293338"/>
                </a:solidFill>
              </a:rPr>
              <a:t>Allan Fong</a:t>
            </a:r>
            <a:r>
              <a:rPr lang="en-US" sz="2800" b="1" dirty="0">
                <a:solidFill>
                  <a:srgbClr val="293338"/>
                </a:solidFill>
              </a:rPr>
              <a:t>		@</a:t>
            </a:r>
            <a:r>
              <a:rPr lang="en-US" sz="2800" b="1" dirty="0" err="1">
                <a:solidFill>
                  <a:srgbClr val="293338"/>
                </a:solidFill>
              </a:rPr>
              <a:t>omegagt</a:t>
            </a:r>
            <a:endParaRPr lang="en-US" sz="2800" b="1" dirty="0">
              <a:solidFill>
                <a:srgbClr val="293338"/>
              </a:solidFill>
            </a:endParaRPr>
          </a:p>
          <a:p>
            <a:endParaRPr lang="en-US" sz="2800" dirty="0">
              <a:solidFill>
                <a:srgbClr val="293338"/>
              </a:solidFill>
            </a:endParaRPr>
          </a:p>
          <a:p>
            <a:r>
              <a:rPr lang="en-US" sz="2800" dirty="0">
                <a:solidFill>
                  <a:srgbClr val="293338"/>
                </a:solidFill>
                <a:hlinkClick r:id="rId2"/>
              </a:rPr>
              <a:t>www.gtssug.pass.org</a:t>
            </a:r>
            <a:endParaRPr lang="en-US" sz="2800" dirty="0">
              <a:solidFill>
                <a:srgbClr val="293338"/>
              </a:solidFill>
            </a:endParaRPr>
          </a:p>
          <a:p>
            <a:endParaRPr lang="en-US" sz="2800" dirty="0">
              <a:solidFill>
                <a:srgbClr val="293338"/>
              </a:solidFill>
            </a:endParaRPr>
          </a:p>
          <a:p>
            <a:br>
              <a:rPr lang="en-US" sz="2800" dirty="0"/>
            </a:br>
            <a:endParaRPr lang="en-US" sz="2800" dirty="0"/>
          </a:p>
        </p:txBody>
      </p:sp>
      <p:pic>
        <p:nvPicPr>
          <p:cNvPr id="6" name="Picture 5">
            <a:extLst>
              <a:ext uri="{FF2B5EF4-FFF2-40B4-BE49-F238E27FC236}">
                <a16:creationId xmlns:a16="http://schemas.microsoft.com/office/drawing/2014/main" id="{E37EAD29-23F5-428C-8799-BE8FD621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18" y="56623"/>
            <a:ext cx="5262791" cy="2432650"/>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497521928"/>
              </p:ext>
            </p:extLst>
          </p:nvPr>
        </p:nvGraphicFramePr>
        <p:xfrm>
          <a:off x="806400" y="2475781"/>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28,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Shard Attack - Horizontal Scaling in Azure SQL Database - David Postlethwaite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dirty="0">
                          <a:solidFill>
                            <a:srgbClr val="FF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Apr 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Performance Troubleshooting Using Wait Statistics - Paul Randal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dirty="0">
                          <a:solidFill>
                            <a:srgbClr val="000000"/>
                          </a:solidFill>
                          <a:effectLst/>
                          <a:latin typeface="Segoe"/>
                        </a:rPr>
                        <a:t>Professional Development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3,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Working at Microsoft, Certifications and Diversity - George Walters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professionaldevelopment.</a:t>
                      </a:r>
                    </a:p>
                    <a:p>
                      <a:pPr algn="ctr" rtl="0" fontAlgn="ctr"/>
                      <a:r>
                        <a:rPr lang="en-US" sz="1000" b="0" i="0" u="none" strike="noStrike" dirty="0">
                          <a:solidFill>
                            <a:srgbClr val="000000"/>
                          </a:solidFill>
                          <a:effectLst/>
                          <a:latin typeface="Segoe"/>
                        </a:rPr>
                        <a:t>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4,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ETL2.0: Data Engineering with Azure Databricks - Asanka Padmakumara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algn="ctr" rtl="0" fontAlgn="ctr"/>
                      <a:r>
                        <a:rPr lang="en-US" sz="1000" b="0" i="0" u="none" strike="noStrike" dirty="0">
                          <a:solidFill>
                            <a:srgbClr val="FF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Apr 9,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02:30 – 03:30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Containers - You Better Get on Board! </a:t>
                      </a:r>
                    </a:p>
                    <a:p>
                      <a:pPr algn="ctr" rtl="0" fontAlgn="ctr"/>
                      <a:r>
                        <a:rPr lang="en-US" sz="1000" b="0" i="0" u="none" strike="noStrike" dirty="0">
                          <a:solidFill>
                            <a:srgbClr val="FF0000"/>
                          </a:solidFill>
                          <a:effectLst/>
                          <a:latin typeface="Segoe"/>
                        </a:rPr>
                        <a:t>- Anthony Nocentino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168543063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312177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4203557081"/>
              </p:ext>
            </p:extLst>
          </p:nvPr>
        </p:nvGraphicFramePr>
        <p:xfrm>
          <a:off x="806400" y="2476800"/>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Data Architecture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10,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18:00 – 19:00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Going Asynchronous with Service Broker - Jonathan Kehayias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dataarch.pass.org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11,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fr-FR" sz="1000" b="0" i="0" u="none" strike="noStrike" dirty="0">
                          <a:solidFill>
                            <a:srgbClr val="000000"/>
                          </a:solidFill>
                          <a:effectLst/>
                          <a:latin typeface="Segoe"/>
                        </a:rPr>
                        <a:t>Azure Intelligent Services - Amie Mason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dirty="0">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16,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3 Performance Tuning Tricks you Always Wanted to Know - Pinal Dave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dirty="0">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18,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Azure Data Factory v2 with Data Flows Capabilities - Kamil Nowinski</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Apr 25,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Azure Data Factory V2 - Kevin Wilkie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449571934"/>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163788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pPr>
              <a:lnSpc>
                <a:spcPts val="4000"/>
              </a:lnSpc>
            </a:pPr>
            <a:r>
              <a:rPr lang="en-US" dirty="0" err="1"/>
              <a:t>PASStv</a:t>
            </a:r>
            <a:r>
              <a:rPr lang="en-US" dirty="0"/>
              <a:t> Updates</a:t>
            </a:r>
            <a:br>
              <a:rPr lang="en-US" dirty="0"/>
            </a:br>
            <a:r>
              <a:rPr lang="en-US" sz="2133" b="1" dirty="0">
                <a:solidFill>
                  <a:schemeClr val="accent2"/>
                </a:solidFill>
                <a:latin typeface="Segoe UI Semibold" panose="020B0502040204020203" pitchFamily="34" charset="0"/>
                <a:cs typeface="Segoe UI Semibold" panose="020B0502040204020203" pitchFamily="34" charset="0"/>
              </a:rPr>
              <a:t>More content, easier access, all free!</a:t>
            </a:r>
            <a:endParaRPr lang="en-US" sz="2133"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43118" y="2473234"/>
            <a:ext cx="7612311" cy="2791548"/>
          </a:xfrm>
        </p:spPr>
        <p:txBody>
          <a:bodyPr/>
          <a:lstStyle/>
          <a:p>
            <a:r>
              <a:rPr lang="en-CA" sz="2133" dirty="0"/>
              <a:t>We will be </a:t>
            </a:r>
            <a:r>
              <a:rPr lang="en-CA" sz="2133" b="1" dirty="0"/>
              <a:t>listing, reorganizing, and increasing searchability</a:t>
            </a:r>
            <a:r>
              <a:rPr lang="en-CA" sz="2133" dirty="0"/>
              <a:t> of all free content on our YouTube channel, </a:t>
            </a:r>
            <a:r>
              <a:rPr lang="en-CA" sz="2133" dirty="0" err="1"/>
              <a:t>PASStv</a:t>
            </a:r>
            <a:r>
              <a:rPr lang="en-CA" sz="2133" dirty="0"/>
              <a:t>, over the coming weeks. </a:t>
            </a:r>
          </a:p>
          <a:p>
            <a:endParaRPr lang="en-CA" sz="2133" b="1" dirty="0"/>
          </a:p>
          <a:p>
            <a:r>
              <a:rPr lang="en-CA" sz="2133" dirty="0"/>
              <a:t>Be sure to </a:t>
            </a:r>
            <a:r>
              <a:rPr lang="en-CA" sz="2133" dirty="0">
                <a:hlinkClick r:id="rId2"/>
              </a:rPr>
              <a:t>subscribe to our channel</a:t>
            </a:r>
            <a:r>
              <a:rPr lang="en-CA" sz="2133" dirty="0"/>
              <a:t> to stay updated on this FREE on-demand video content:</a:t>
            </a:r>
          </a:p>
        </p:txBody>
      </p:sp>
      <p:pic>
        <p:nvPicPr>
          <p:cNvPr id="5" name="Picture 4" descr="A close up of a sign&#10;&#10;Description generated with high confidence">
            <a:extLst>
              <a:ext uri="{FF2B5EF4-FFF2-40B4-BE49-F238E27FC236}">
                <a16:creationId xmlns:a16="http://schemas.microsoft.com/office/drawing/2014/main" id="{27F8E182-2648-4EA7-A92D-8EB1EFB1F6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8268" y="78665"/>
            <a:ext cx="2281757" cy="1829204"/>
          </a:xfrm>
          <a:prstGeom prst="rect">
            <a:avLst/>
          </a:prstGeom>
        </p:spPr>
      </p:pic>
      <p:sp>
        <p:nvSpPr>
          <p:cNvPr id="12" name="Rectangle 11">
            <a:extLst>
              <a:ext uri="{FF2B5EF4-FFF2-40B4-BE49-F238E27FC236}">
                <a16:creationId xmlns:a16="http://schemas.microsoft.com/office/drawing/2014/main" id="{82E85DD6-2A60-4A2D-8735-36E5994D338B}"/>
              </a:ext>
            </a:extLst>
          </p:cNvPr>
          <p:cNvSpPr/>
          <p:nvPr/>
        </p:nvSpPr>
        <p:spPr>
          <a:xfrm>
            <a:off x="1722854" y="5984913"/>
            <a:ext cx="8746293" cy="420564"/>
          </a:xfrm>
          <a:prstGeom prst="rect">
            <a:avLst/>
          </a:prstGeom>
        </p:spPr>
        <p:txBody>
          <a:bodyPr wrap="square">
            <a:spAutoFit/>
          </a:bodyPr>
          <a:lstStyle/>
          <a:p>
            <a:r>
              <a:rPr lang="en-CA" sz="2133" b="1" dirty="0"/>
              <a:t>Subscribe and select         on mobile to be notified of new videos!</a:t>
            </a:r>
            <a:endParaRPr lang="en-CA" sz="2133" dirty="0"/>
          </a:p>
        </p:txBody>
      </p:sp>
      <p:pic>
        <p:nvPicPr>
          <p:cNvPr id="1026" name="Picture 2" descr="Image result for youtube bell">
            <a:extLst>
              <a:ext uri="{FF2B5EF4-FFF2-40B4-BE49-F238E27FC236}">
                <a16:creationId xmlns:a16="http://schemas.microsoft.com/office/drawing/2014/main" id="{54934DC4-42B9-4171-B927-073A1F8D62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0223" y="5984912"/>
            <a:ext cx="451405" cy="4514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4BE1555-2E24-4546-B6F7-F1A3963F25FF}"/>
              </a:ext>
            </a:extLst>
          </p:cNvPr>
          <p:cNvPicPr>
            <a:picLocks noChangeAspect="1"/>
          </p:cNvPicPr>
          <p:nvPr/>
        </p:nvPicPr>
        <p:blipFill>
          <a:blip r:embed="rId5"/>
          <a:stretch>
            <a:fillRect/>
          </a:stretch>
        </p:blipFill>
        <p:spPr>
          <a:xfrm>
            <a:off x="416993" y="5045048"/>
            <a:ext cx="1413531" cy="1391269"/>
          </a:xfrm>
          <a:prstGeom prst="rect">
            <a:avLst/>
          </a:prstGeom>
        </p:spPr>
      </p:pic>
    </p:spTree>
    <p:extLst>
      <p:ext uri="{BB962C8B-B14F-4D97-AF65-F5344CB8AC3E}">
        <p14:creationId xmlns:p14="http://schemas.microsoft.com/office/powerpoint/2010/main" val="313656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4267"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4892" y="-43539"/>
            <a:ext cx="2230973" cy="2233948"/>
          </a:xfrm>
          <a:prstGeom prst="rect">
            <a:avLst/>
          </a:prstGeom>
        </p:spPr>
      </p:pic>
      <p:pic>
        <p:nvPicPr>
          <p:cNvPr id="11" name="Picture 10">
            <a:extLst>
              <a:ext uri="{FF2B5EF4-FFF2-40B4-BE49-F238E27FC236}">
                <a16:creationId xmlns:a16="http://schemas.microsoft.com/office/drawing/2014/main" id="{353CCDFB-535D-41C1-BCE8-DD8EE0FB36C6}"/>
              </a:ext>
            </a:extLst>
          </p:cNvPr>
          <p:cNvPicPr>
            <a:picLocks noChangeAspect="1"/>
          </p:cNvPicPr>
          <p:nvPr/>
        </p:nvPicPr>
        <p:blipFill rotWithShape="1">
          <a:blip r:embed="rId3"/>
          <a:srcRect l="27992" t="32178" r="28191" b="32178"/>
          <a:stretch/>
        </p:blipFill>
        <p:spPr>
          <a:xfrm>
            <a:off x="1009738" y="2340438"/>
            <a:ext cx="1070649" cy="872023"/>
          </a:xfrm>
          <a:prstGeom prst="rect">
            <a:avLst/>
          </a:prstGeom>
        </p:spPr>
      </p:pic>
      <p:pic>
        <p:nvPicPr>
          <p:cNvPr id="12" name="Picture 11">
            <a:extLst>
              <a:ext uri="{FF2B5EF4-FFF2-40B4-BE49-F238E27FC236}">
                <a16:creationId xmlns:a16="http://schemas.microsoft.com/office/drawing/2014/main" id="{81C1F608-BCE3-4ED2-AF13-C1D79164223D}"/>
              </a:ext>
            </a:extLst>
          </p:cNvPr>
          <p:cNvPicPr>
            <a:picLocks noChangeAspect="1"/>
          </p:cNvPicPr>
          <p:nvPr/>
        </p:nvPicPr>
        <p:blipFill rotWithShape="1">
          <a:blip r:embed="rId4"/>
          <a:srcRect l="32751" t="32179" r="31759" b="32377"/>
          <a:stretch/>
        </p:blipFill>
        <p:spPr>
          <a:xfrm>
            <a:off x="1126150" y="3424142"/>
            <a:ext cx="872021" cy="872023"/>
          </a:xfrm>
          <a:prstGeom prst="rect">
            <a:avLst/>
          </a:prstGeom>
        </p:spPr>
      </p:pic>
      <p:pic>
        <p:nvPicPr>
          <p:cNvPr id="13" name="Picture 12">
            <a:extLst>
              <a:ext uri="{FF2B5EF4-FFF2-40B4-BE49-F238E27FC236}">
                <a16:creationId xmlns:a16="http://schemas.microsoft.com/office/drawing/2014/main" id="{3AFC8032-378E-4973-B9E5-C0FDB815925D}"/>
              </a:ext>
            </a:extLst>
          </p:cNvPr>
          <p:cNvPicPr>
            <a:picLocks noChangeAspect="1"/>
          </p:cNvPicPr>
          <p:nvPr/>
        </p:nvPicPr>
        <p:blipFill rotWithShape="1">
          <a:blip r:embed="rId5"/>
          <a:srcRect l="28190" t="32377" r="27397" b="32970"/>
          <a:stretch/>
        </p:blipFill>
        <p:spPr>
          <a:xfrm>
            <a:off x="983049" y="4507846"/>
            <a:ext cx="1116188" cy="872023"/>
          </a:xfrm>
          <a:prstGeom prst="rect">
            <a:avLst/>
          </a:prstGeom>
        </p:spPr>
      </p:pic>
      <p:pic>
        <p:nvPicPr>
          <p:cNvPr id="14" name="Picture 13">
            <a:extLst>
              <a:ext uri="{FF2B5EF4-FFF2-40B4-BE49-F238E27FC236}">
                <a16:creationId xmlns:a16="http://schemas.microsoft.com/office/drawing/2014/main" id="{C2B0835D-78EF-42B8-A55D-2CA3F9022B07}"/>
              </a:ext>
            </a:extLst>
          </p:cNvPr>
          <p:cNvPicPr>
            <a:picLocks noChangeAspect="1"/>
          </p:cNvPicPr>
          <p:nvPr/>
        </p:nvPicPr>
        <p:blipFill rotWithShape="1">
          <a:blip r:embed="rId6"/>
          <a:srcRect l="38897" t="34951" r="37905" b="35346"/>
          <a:stretch/>
        </p:blipFill>
        <p:spPr>
          <a:xfrm>
            <a:off x="1271805" y="5579039"/>
            <a:ext cx="623496" cy="799355"/>
          </a:xfrm>
          <a:prstGeom prst="rect">
            <a:avLst/>
          </a:prstGeom>
        </p:spPr>
      </p:pic>
      <p:pic>
        <p:nvPicPr>
          <p:cNvPr id="15" name="Picture 14">
            <a:extLst>
              <a:ext uri="{FF2B5EF4-FFF2-40B4-BE49-F238E27FC236}">
                <a16:creationId xmlns:a16="http://schemas.microsoft.com/office/drawing/2014/main" id="{72735E86-7302-4D86-B8A5-849C9BB5F0BD}"/>
              </a:ext>
            </a:extLst>
          </p:cNvPr>
          <p:cNvPicPr>
            <a:picLocks noChangeAspect="1"/>
          </p:cNvPicPr>
          <p:nvPr/>
        </p:nvPicPr>
        <p:blipFill rotWithShape="1">
          <a:blip r:embed="rId7"/>
          <a:srcRect l="27000" t="31980" r="26803" b="31410"/>
          <a:stretch/>
        </p:blipFill>
        <p:spPr>
          <a:xfrm>
            <a:off x="2393833" y="2334106"/>
            <a:ext cx="1144793" cy="908356"/>
          </a:xfrm>
          <a:prstGeom prst="rect">
            <a:avLst/>
          </a:prstGeom>
        </p:spPr>
      </p:pic>
      <p:pic>
        <p:nvPicPr>
          <p:cNvPr id="16" name="Picture 15">
            <a:extLst>
              <a:ext uri="{FF2B5EF4-FFF2-40B4-BE49-F238E27FC236}">
                <a16:creationId xmlns:a16="http://schemas.microsoft.com/office/drawing/2014/main" id="{F4702A74-5957-4B08-82B8-604C9C711C90}"/>
              </a:ext>
            </a:extLst>
          </p:cNvPr>
          <p:cNvPicPr>
            <a:picLocks noChangeAspect="1"/>
          </p:cNvPicPr>
          <p:nvPr/>
        </p:nvPicPr>
        <p:blipFill rotWithShape="1">
          <a:blip r:embed="rId8"/>
          <a:srcRect l="28190" t="34530" r="28388" b="35545"/>
          <a:stretch/>
        </p:blipFill>
        <p:spPr>
          <a:xfrm>
            <a:off x="2396623" y="3380078"/>
            <a:ext cx="1158389" cy="799353"/>
          </a:xfrm>
          <a:prstGeom prst="rect">
            <a:avLst/>
          </a:prstGeom>
        </p:spPr>
      </p:pic>
      <p:pic>
        <p:nvPicPr>
          <p:cNvPr id="17" name="Picture 16">
            <a:extLst>
              <a:ext uri="{FF2B5EF4-FFF2-40B4-BE49-F238E27FC236}">
                <a16:creationId xmlns:a16="http://schemas.microsoft.com/office/drawing/2014/main" id="{4ED55742-6457-4793-9D0A-1C658033A3B4}"/>
              </a:ext>
            </a:extLst>
          </p:cNvPr>
          <p:cNvPicPr>
            <a:picLocks noChangeAspect="1"/>
          </p:cNvPicPr>
          <p:nvPr/>
        </p:nvPicPr>
        <p:blipFill rotWithShape="1">
          <a:blip r:embed="rId9"/>
          <a:srcRect l="24917" t="32179" r="24027" b="32970"/>
          <a:stretch/>
        </p:blipFill>
        <p:spPr>
          <a:xfrm>
            <a:off x="2335088" y="4507847"/>
            <a:ext cx="1275861" cy="872021"/>
          </a:xfrm>
          <a:prstGeom prst="rect">
            <a:avLst/>
          </a:prstGeom>
        </p:spPr>
      </p:pic>
      <p:pic>
        <p:nvPicPr>
          <p:cNvPr id="18" name="Picture 17">
            <a:extLst>
              <a:ext uri="{FF2B5EF4-FFF2-40B4-BE49-F238E27FC236}">
                <a16:creationId xmlns:a16="http://schemas.microsoft.com/office/drawing/2014/main" id="{0CC563C2-5A1F-40B1-84AA-FCBF3258F304}"/>
              </a:ext>
            </a:extLst>
          </p:cNvPr>
          <p:cNvPicPr>
            <a:picLocks noChangeAspect="1"/>
          </p:cNvPicPr>
          <p:nvPr/>
        </p:nvPicPr>
        <p:blipFill rotWithShape="1">
          <a:blip r:embed="rId10"/>
          <a:srcRect l="25811" t="32575" r="25216" b="32397"/>
          <a:stretch/>
        </p:blipFill>
        <p:spPr>
          <a:xfrm>
            <a:off x="2303258" y="5612305"/>
            <a:ext cx="1315327" cy="942000"/>
          </a:xfrm>
          <a:prstGeom prst="rect">
            <a:avLst/>
          </a:prstGeom>
        </p:spPr>
      </p:pic>
      <p:pic>
        <p:nvPicPr>
          <p:cNvPr id="19" name="Picture 18">
            <a:extLst>
              <a:ext uri="{FF2B5EF4-FFF2-40B4-BE49-F238E27FC236}">
                <a16:creationId xmlns:a16="http://schemas.microsoft.com/office/drawing/2014/main" id="{55268D23-6847-4415-AE3D-4854B7FC89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3958059" y="2326565"/>
            <a:ext cx="1287357" cy="874132"/>
          </a:xfrm>
          <a:prstGeom prst="rect">
            <a:avLst/>
          </a:prstGeom>
        </p:spPr>
      </p:pic>
      <p:pic>
        <p:nvPicPr>
          <p:cNvPr id="20" name="Picture 19">
            <a:extLst>
              <a:ext uri="{FF2B5EF4-FFF2-40B4-BE49-F238E27FC236}">
                <a16:creationId xmlns:a16="http://schemas.microsoft.com/office/drawing/2014/main" id="{4E60DF3D-811C-4F71-8656-567C756217FC}"/>
              </a:ext>
            </a:extLst>
          </p:cNvPr>
          <p:cNvPicPr>
            <a:picLocks noChangeAspect="1"/>
          </p:cNvPicPr>
          <p:nvPr/>
        </p:nvPicPr>
        <p:blipFill rotWithShape="1">
          <a:blip r:embed="rId12"/>
          <a:srcRect l="24027" t="34357" r="23630" b="34554"/>
          <a:stretch/>
        </p:blipFill>
        <p:spPr>
          <a:xfrm>
            <a:off x="3932493" y="3386104"/>
            <a:ext cx="1381924" cy="821825"/>
          </a:xfrm>
          <a:prstGeom prst="rect">
            <a:avLst/>
          </a:prstGeom>
        </p:spPr>
      </p:pic>
      <p:pic>
        <p:nvPicPr>
          <p:cNvPr id="21" name="Picture 20">
            <a:extLst>
              <a:ext uri="{FF2B5EF4-FFF2-40B4-BE49-F238E27FC236}">
                <a16:creationId xmlns:a16="http://schemas.microsoft.com/office/drawing/2014/main" id="{C83F9854-A7A5-48E4-BCAE-6CBC8E2FF844}"/>
              </a:ext>
            </a:extLst>
          </p:cNvPr>
          <p:cNvPicPr>
            <a:picLocks noChangeAspect="1"/>
          </p:cNvPicPr>
          <p:nvPr/>
        </p:nvPicPr>
        <p:blipFill rotWithShape="1">
          <a:blip r:embed="rId13"/>
          <a:srcRect l="23829" t="35111" r="23432" b="34752"/>
          <a:stretch/>
        </p:blipFill>
        <p:spPr>
          <a:xfrm>
            <a:off x="3914523" y="4483572"/>
            <a:ext cx="1397101" cy="799355"/>
          </a:xfrm>
          <a:prstGeom prst="rect">
            <a:avLst/>
          </a:prstGeom>
        </p:spPr>
      </p:pic>
      <p:pic>
        <p:nvPicPr>
          <p:cNvPr id="22" name="Picture 21">
            <a:extLst>
              <a:ext uri="{FF2B5EF4-FFF2-40B4-BE49-F238E27FC236}">
                <a16:creationId xmlns:a16="http://schemas.microsoft.com/office/drawing/2014/main" id="{E282937F-6150-456E-8977-B33588FC37B9}"/>
              </a:ext>
            </a:extLst>
          </p:cNvPr>
          <p:cNvPicPr>
            <a:picLocks noChangeAspect="1"/>
          </p:cNvPicPr>
          <p:nvPr/>
        </p:nvPicPr>
        <p:blipFill rotWithShape="1">
          <a:blip r:embed="rId14"/>
          <a:srcRect l="25290" t="35480" r="25341" b="34951"/>
          <a:stretch/>
        </p:blipFill>
        <p:spPr>
          <a:xfrm>
            <a:off x="3949937" y="5598830"/>
            <a:ext cx="1332951" cy="799353"/>
          </a:xfrm>
          <a:prstGeom prst="rect">
            <a:avLst/>
          </a:prstGeom>
        </p:spPr>
      </p:pic>
      <p:pic>
        <p:nvPicPr>
          <p:cNvPr id="23" name="Picture 22">
            <a:extLst>
              <a:ext uri="{FF2B5EF4-FFF2-40B4-BE49-F238E27FC236}">
                <a16:creationId xmlns:a16="http://schemas.microsoft.com/office/drawing/2014/main" id="{BBE40C2C-DECA-4E2D-AA91-873668481754}"/>
              </a:ext>
            </a:extLst>
          </p:cNvPr>
          <p:cNvPicPr>
            <a:picLocks noChangeAspect="1"/>
          </p:cNvPicPr>
          <p:nvPr/>
        </p:nvPicPr>
        <p:blipFill rotWithShape="1">
          <a:blip r:embed="rId15"/>
          <a:srcRect l="16888" t="34572" r="16890" b="35001"/>
          <a:stretch/>
        </p:blipFill>
        <p:spPr>
          <a:xfrm>
            <a:off x="5759961" y="2296373"/>
            <a:ext cx="1737487" cy="799355"/>
          </a:xfrm>
          <a:prstGeom prst="rect">
            <a:avLst/>
          </a:prstGeom>
        </p:spPr>
      </p:pic>
      <p:pic>
        <p:nvPicPr>
          <p:cNvPr id="24" name="Picture 23">
            <a:extLst>
              <a:ext uri="{FF2B5EF4-FFF2-40B4-BE49-F238E27FC236}">
                <a16:creationId xmlns:a16="http://schemas.microsoft.com/office/drawing/2014/main" id="{974AF411-EA9A-4458-B5BF-9570B3FFF32C}"/>
              </a:ext>
            </a:extLst>
          </p:cNvPr>
          <p:cNvPicPr>
            <a:picLocks noChangeAspect="1"/>
          </p:cNvPicPr>
          <p:nvPr/>
        </p:nvPicPr>
        <p:blipFill rotWithShape="1">
          <a:blip r:embed="rId16"/>
          <a:srcRect l="24345" t="35367" r="23708" b="34732"/>
          <a:stretch/>
        </p:blipFill>
        <p:spPr>
          <a:xfrm>
            <a:off x="5965398" y="3402049"/>
            <a:ext cx="1386959" cy="799355"/>
          </a:xfrm>
          <a:prstGeom prst="rect">
            <a:avLst/>
          </a:prstGeom>
        </p:spPr>
      </p:pic>
      <p:pic>
        <p:nvPicPr>
          <p:cNvPr id="25" name="Picture 24">
            <a:extLst>
              <a:ext uri="{FF2B5EF4-FFF2-40B4-BE49-F238E27FC236}">
                <a16:creationId xmlns:a16="http://schemas.microsoft.com/office/drawing/2014/main" id="{36EA2751-B071-41BF-840A-B107F82C37D4}"/>
              </a:ext>
            </a:extLst>
          </p:cNvPr>
          <p:cNvPicPr>
            <a:picLocks noChangeAspect="1"/>
          </p:cNvPicPr>
          <p:nvPr/>
        </p:nvPicPr>
        <p:blipFill rotWithShape="1">
          <a:blip r:embed="rId17"/>
          <a:srcRect l="10401" t="32715" r="10743" b="32236"/>
          <a:stretch/>
        </p:blipFill>
        <p:spPr>
          <a:xfrm>
            <a:off x="5570362" y="4507726"/>
            <a:ext cx="2116681" cy="941999"/>
          </a:xfrm>
          <a:prstGeom prst="rect">
            <a:avLst/>
          </a:prstGeom>
        </p:spPr>
      </p:pic>
      <p:pic>
        <p:nvPicPr>
          <p:cNvPr id="26" name="Picture 25">
            <a:extLst>
              <a:ext uri="{FF2B5EF4-FFF2-40B4-BE49-F238E27FC236}">
                <a16:creationId xmlns:a16="http://schemas.microsoft.com/office/drawing/2014/main" id="{84607682-A002-4E0E-B797-9099CA7A1693}"/>
              </a:ext>
            </a:extLst>
          </p:cNvPr>
          <p:cNvPicPr>
            <a:picLocks noChangeAspect="1"/>
          </p:cNvPicPr>
          <p:nvPr/>
        </p:nvPicPr>
        <p:blipFill rotWithShape="1">
          <a:blip r:embed="rId18"/>
          <a:srcRect l="37094" t="34059" r="36734" b="34654"/>
          <a:stretch/>
        </p:blipFill>
        <p:spPr>
          <a:xfrm>
            <a:off x="6294614" y="5533170"/>
            <a:ext cx="728524" cy="872021"/>
          </a:xfrm>
          <a:prstGeom prst="rect">
            <a:avLst/>
          </a:prstGeom>
        </p:spPr>
      </p:pic>
      <p:pic>
        <p:nvPicPr>
          <p:cNvPr id="27" name="Picture 26">
            <a:extLst>
              <a:ext uri="{FF2B5EF4-FFF2-40B4-BE49-F238E27FC236}">
                <a16:creationId xmlns:a16="http://schemas.microsoft.com/office/drawing/2014/main" id="{434530F7-5D4D-4586-A58A-B4905BAB9812}"/>
              </a:ext>
            </a:extLst>
          </p:cNvPr>
          <p:cNvPicPr>
            <a:picLocks noChangeAspect="1"/>
          </p:cNvPicPr>
          <p:nvPr/>
        </p:nvPicPr>
        <p:blipFill rotWithShape="1">
          <a:blip r:embed="rId19"/>
          <a:srcRect l="27098" t="35077" r="26110" b="34614"/>
          <a:stretch/>
        </p:blipFill>
        <p:spPr>
          <a:xfrm>
            <a:off x="8011412" y="2308451"/>
            <a:ext cx="1232499" cy="799355"/>
          </a:xfrm>
          <a:prstGeom prst="rect">
            <a:avLst/>
          </a:prstGeom>
        </p:spPr>
      </p:pic>
      <p:pic>
        <p:nvPicPr>
          <p:cNvPr id="28" name="Picture 27">
            <a:extLst>
              <a:ext uri="{FF2B5EF4-FFF2-40B4-BE49-F238E27FC236}">
                <a16:creationId xmlns:a16="http://schemas.microsoft.com/office/drawing/2014/main" id="{3B996EBA-20E6-4822-9BFA-1A985ACA56BC}"/>
              </a:ext>
            </a:extLst>
          </p:cNvPr>
          <p:cNvPicPr>
            <a:picLocks noChangeAspect="1"/>
          </p:cNvPicPr>
          <p:nvPr/>
        </p:nvPicPr>
        <p:blipFill rotWithShape="1">
          <a:blip r:embed="rId20"/>
          <a:srcRect l="29402" t="35063" r="29012" b="34774"/>
          <a:stretch/>
        </p:blipFill>
        <p:spPr>
          <a:xfrm>
            <a:off x="8088652" y="3395405"/>
            <a:ext cx="1100705" cy="799353"/>
          </a:xfrm>
          <a:prstGeom prst="rect">
            <a:avLst/>
          </a:prstGeom>
        </p:spPr>
      </p:pic>
      <p:pic>
        <p:nvPicPr>
          <p:cNvPr id="29" name="Picture 28">
            <a:extLst>
              <a:ext uri="{FF2B5EF4-FFF2-40B4-BE49-F238E27FC236}">
                <a16:creationId xmlns:a16="http://schemas.microsoft.com/office/drawing/2014/main" id="{158A919F-E93D-4BF2-AC85-3CF011D9AFB2}"/>
              </a:ext>
            </a:extLst>
          </p:cNvPr>
          <p:cNvPicPr>
            <a:picLocks noChangeAspect="1"/>
          </p:cNvPicPr>
          <p:nvPr/>
        </p:nvPicPr>
        <p:blipFill rotWithShape="1">
          <a:blip r:embed="rId21"/>
          <a:srcRect l="27000" t="31522" r="26803" b="32397"/>
          <a:stretch/>
        </p:blipFill>
        <p:spPr>
          <a:xfrm>
            <a:off x="8030304" y="4453113"/>
            <a:ext cx="1274419" cy="996612"/>
          </a:xfrm>
          <a:prstGeom prst="rect">
            <a:avLst/>
          </a:prstGeom>
        </p:spPr>
      </p:pic>
      <p:pic>
        <p:nvPicPr>
          <p:cNvPr id="30" name="Picture 29">
            <a:extLst>
              <a:ext uri="{FF2B5EF4-FFF2-40B4-BE49-F238E27FC236}">
                <a16:creationId xmlns:a16="http://schemas.microsoft.com/office/drawing/2014/main" id="{A7A24A2F-DDC4-41F2-A73D-6B03208825E1}"/>
              </a:ext>
            </a:extLst>
          </p:cNvPr>
          <p:cNvPicPr>
            <a:picLocks noChangeAspect="1"/>
          </p:cNvPicPr>
          <p:nvPr/>
        </p:nvPicPr>
        <p:blipFill rotWithShape="1">
          <a:blip r:embed="rId22"/>
          <a:srcRect l="35095" t="35110" r="34437" b="34755"/>
          <a:stretch/>
        </p:blipFill>
        <p:spPr>
          <a:xfrm>
            <a:off x="8241660" y="5584572"/>
            <a:ext cx="839632" cy="831491"/>
          </a:xfrm>
          <a:prstGeom prst="rect">
            <a:avLst/>
          </a:prstGeom>
        </p:spPr>
      </p:pic>
      <p:pic>
        <p:nvPicPr>
          <p:cNvPr id="31" name="Picture 30">
            <a:extLst>
              <a:ext uri="{FF2B5EF4-FFF2-40B4-BE49-F238E27FC236}">
                <a16:creationId xmlns:a16="http://schemas.microsoft.com/office/drawing/2014/main" id="{6E89A3D3-16F9-4E16-8848-173D98CABCD7}"/>
              </a:ext>
            </a:extLst>
          </p:cNvPr>
          <p:cNvPicPr>
            <a:picLocks noChangeAspect="1"/>
          </p:cNvPicPr>
          <p:nvPr/>
        </p:nvPicPr>
        <p:blipFill rotWithShape="1">
          <a:blip r:embed="rId23"/>
          <a:srcRect l="24950" t="35110" r="23630" b="34755"/>
          <a:stretch/>
        </p:blipFill>
        <p:spPr>
          <a:xfrm>
            <a:off x="9670936" y="2302768"/>
            <a:ext cx="1395209" cy="818707"/>
          </a:xfrm>
          <a:prstGeom prst="rect">
            <a:avLst/>
          </a:prstGeom>
        </p:spPr>
      </p:pic>
      <p:pic>
        <p:nvPicPr>
          <p:cNvPr id="32" name="Picture 31">
            <a:extLst>
              <a:ext uri="{FF2B5EF4-FFF2-40B4-BE49-F238E27FC236}">
                <a16:creationId xmlns:a16="http://schemas.microsoft.com/office/drawing/2014/main" id="{ADC8C3A2-F47C-44FD-95B2-98371FDB90DC}"/>
              </a:ext>
            </a:extLst>
          </p:cNvPr>
          <p:cNvPicPr>
            <a:picLocks noChangeAspect="1"/>
          </p:cNvPicPr>
          <p:nvPr/>
        </p:nvPicPr>
        <p:blipFill rotWithShape="1">
          <a:blip r:embed="rId24"/>
          <a:srcRect l="29181" t="31522" r="29181" b="32397"/>
          <a:stretch/>
        </p:blipFill>
        <p:spPr>
          <a:xfrm>
            <a:off x="9876370" y="3399879"/>
            <a:ext cx="1052865" cy="913531"/>
          </a:xfrm>
          <a:prstGeom prst="rect">
            <a:avLst/>
          </a:prstGeom>
        </p:spPr>
      </p:pic>
    </p:spTree>
    <p:extLst>
      <p:ext uri="{BB962C8B-B14F-4D97-AF65-F5344CB8AC3E}">
        <p14:creationId xmlns:p14="http://schemas.microsoft.com/office/powerpoint/2010/main" val="276984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1" y="0"/>
            <a:ext cx="1228989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AFAFAF"/>
              </a:solidFill>
              <a:latin typeface="Segoe UI"/>
            </a:endParaRPr>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4267" dirty="0"/>
              <a:t>Upcoming </a:t>
            </a:r>
            <a:r>
              <a:rPr lang="en-US" sz="4267" dirty="0" err="1"/>
              <a:t>SQLSaturdays</a:t>
            </a:r>
            <a:endParaRPr lang="en-US" sz="4267"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998" y="1995664"/>
            <a:ext cx="5801545" cy="3867697"/>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5816209" y="1995663"/>
            <a:ext cx="4678423" cy="3874675"/>
            <a:chOff x="6489271" y="1445687"/>
            <a:chExt cx="3508817" cy="2906006"/>
          </a:xfrm>
        </p:grpSpPr>
        <p:sp>
          <p:nvSpPr>
            <p:cNvPr id="16" name="Rectangle 15">
              <a:extLst>
                <a:ext uri="{FF2B5EF4-FFF2-40B4-BE49-F238E27FC236}">
                  <a16:creationId xmlns:a16="http://schemas.microsoft.com/office/drawing/2014/main" id="{E7205BC4-1D4C-214F-87A8-516591B503FF}"/>
                </a:ext>
              </a:extLst>
            </p:cNvPr>
            <p:cNvSpPr/>
            <p:nvPr/>
          </p:nvSpPr>
          <p:spPr>
            <a:xfrm>
              <a:off x="6489271" y="1697120"/>
              <a:ext cx="3508817" cy="2654573"/>
            </a:xfrm>
            <a:prstGeom prst="rect">
              <a:avLst/>
            </a:prstGeom>
          </p:spPr>
          <p:txBody>
            <a:bodyPr wrap="square">
              <a:spAutoFit/>
            </a:bodyPr>
            <a:lstStyle/>
            <a:p>
              <a:pPr defTabSz="1219170"/>
              <a:r>
                <a:rPr lang="en-US" sz="1400" dirty="0">
                  <a:solidFill>
                    <a:srgbClr val="505050"/>
                  </a:solidFill>
                  <a:latin typeface="Segoe UI"/>
                </a:rPr>
                <a:t>#826    Victoria – Mar 16, 2019</a:t>
              </a:r>
            </a:p>
            <a:p>
              <a:pPr defTabSz="1219170"/>
              <a:r>
                <a:rPr lang="en-US" sz="1400" dirty="0">
                  <a:solidFill>
                    <a:srgbClr val="505050"/>
                  </a:solidFill>
                  <a:latin typeface="Segoe UI"/>
                </a:rPr>
                <a:t>#825    Chicago – Mar 23, 2019</a:t>
              </a:r>
            </a:p>
            <a:p>
              <a:pPr defTabSz="1219170"/>
              <a:r>
                <a:rPr lang="en-US" sz="1400" dirty="0">
                  <a:solidFill>
                    <a:srgbClr val="505050"/>
                  </a:solidFill>
                  <a:latin typeface="Segoe UI"/>
                </a:rPr>
                <a:t>#859    Tampa – Mar 23, 2019</a:t>
              </a:r>
            </a:p>
            <a:p>
              <a:pPr defTabSz="1219170"/>
              <a:r>
                <a:rPr lang="en-US" sz="1400" dirty="0">
                  <a:solidFill>
                    <a:srgbClr val="505050"/>
                  </a:solidFill>
                  <a:latin typeface="Segoe UI"/>
                </a:rPr>
                <a:t>#822    Spokane – Mar 23, 2019</a:t>
              </a:r>
            </a:p>
            <a:p>
              <a:pPr defTabSz="1219170"/>
              <a:r>
                <a:rPr lang="en-US" sz="1400" dirty="0">
                  <a:solidFill>
                    <a:srgbClr val="505050"/>
                  </a:solidFill>
                  <a:latin typeface="Segoe UI"/>
                </a:rPr>
                <a:t>#846    Richmond – Mar 30, 2019</a:t>
              </a:r>
            </a:p>
            <a:p>
              <a:pPr defTabSz="1219170"/>
              <a:r>
                <a:rPr lang="en-US" sz="1400" dirty="0">
                  <a:solidFill>
                    <a:srgbClr val="505050"/>
                  </a:solidFill>
                  <a:latin typeface="Segoe UI"/>
                </a:rPr>
                <a:t>#827    Cincinnati – Mar 30, 2019</a:t>
              </a:r>
            </a:p>
            <a:p>
              <a:pPr defTabSz="1219170"/>
              <a:r>
                <a:rPr lang="en-US" sz="1400" dirty="0">
                  <a:solidFill>
                    <a:srgbClr val="505050"/>
                  </a:solidFill>
                  <a:latin typeface="Segoe UI"/>
                </a:rPr>
                <a:t>#813    Boston – BI Edition – Mar 30, 2019</a:t>
              </a:r>
            </a:p>
            <a:p>
              <a:pPr defTabSz="1219170"/>
              <a:r>
                <a:rPr lang="en-CA" sz="1400" dirty="0">
                  <a:solidFill>
                    <a:srgbClr val="505050"/>
                  </a:solidFill>
                  <a:latin typeface="Segoe UI"/>
                </a:rPr>
                <a:t>#</a:t>
              </a:r>
              <a:r>
                <a:rPr lang="en-US" sz="1400" dirty="0">
                  <a:solidFill>
                    <a:srgbClr val="505050"/>
                  </a:solidFill>
                  <a:latin typeface="Segoe UI"/>
                </a:rPr>
                <a:t>842    Madison – Apr 06, 2019</a:t>
              </a:r>
            </a:p>
            <a:p>
              <a:pPr defTabSz="1219170"/>
              <a:r>
                <a:rPr lang="en-CA" sz="1400" b="1" dirty="0">
                  <a:solidFill>
                    <a:srgbClr val="FF0000"/>
                  </a:solidFill>
                  <a:latin typeface="Segoe UI"/>
                </a:rPr>
                <a:t>#</a:t>
              </a:r>
              <a:r>
                <a:rPr lang="en-US" sz="1400" b="1" dirty="0">
                  <a:solidFill>
                    <a:srgbClr val="FF0000"/>
                  </a:solidFill>
                  <a:latin typeface="Segoe UI"/>
                </a:rPr>
                <a:t>830    Colorado Springs – Apr 06, 2019</a:t>
              </a:r>
            </a:p>
            <a:p>
              <a:pPr defTabSz="1219170"/>
              <a:r>
                <a:rPr lang="en-CA" sz="1400" dirty="0">
                  <a:solidFill>
                    <a:srgbClr val="505050"/>
                  </a:solidFill>
                  <a:latin typeface="Segoe UI"/>
                </a:rPr>
                <a:t>#</a:t>
              </a:r>
              <a:r>
                <a:rPr lang="en-US" sz="1400" dirty="0">
                  <a:solidFill>
                    <a:srgbClr val="505050"/>
                  </a:solidFill>
                  <a:latin typeface="Segoe UI"/>
                </a:rPr>
                <a:t>843    Québec – Apr 12, 2019</a:t>
              </a:r>
            </a:p>
            <a:p>
              <a:pPr defTabSz="1219170"/>
              <a:r>
                <a:rPr lang="en-CA" sz="1400" dirty="0">
                  <a:solidFill>
                    <a:srgbClr val="505050"/>
                  </a:solidFill>
                  <a:latin typeface="Segoe UI"/>
                </a:rPr>
                <a:t>#</a:t>
              </a:r>
              <a:r>
                <a:rPr lang="en-US" sz="1400" dirty="0">
                  <a:solidFill>
                    <a:srgbClr val="505050"/>
                  </a:solidFill>
                  <a:latin typeface="Segoe UI"/>
                </a:rPr>
                <a:t>847    Orange County – Apr 13, 2019</a:t>
              </a:r>
            </a:p>
            <a:p>
              <a:pPr defTabSz="1219170"/>
              <a:r>
                <a:rPr lang="en-CA" sz="1400" dirty="0">
                  <a:solidFill>
                    <a:srgbClr val="505050"/>
                  </a:solidFill>
                  <a:latin typeface="Segoe UI"/>
                </a:rPr>
                <a:t>#</a:t>
              </a:r>
              <a:r>
                <a:rPr lang="en-US" sz="1400" dirty="0">
                  <a:solidFill>
                    <a:srgbClr val="505050"/>
                  </a:solidFill>
                  <a:latin typeface="Segoe UI"/>
                </a:rPr>
                <a:t>863    Raleigh – April 27, 2019</a:t>
              </a:r>
            </a:p>
            <a:p>
              <a:pPr defTabSz="1219170"/>
              <a:r>
                <a:rPr lang="en-CA" sz="1400" dirty="0">
                  <a:solidFill>
                    <a:srgbClr val="505050"/>
                  </a:solidFill>
                  <a:latin typeface="Segoe UI"/>
                </a:rPr>
                <a:t>#</a:t>
              </a:r>
              <a:r>
                <a:rPr lang="en-US" sz="1400" dirty="0">
                  <a:solidFill>
                    <a:srgbClr val="505050"/>
                  </a:solidFill>
                  <a:latin typeface="Segoe UI"/>
                </a:rPr>
                <a:t>840    Edmonton – April 27, 2019</a:t>
              </a:r>
            </a:p>
            <a:p>
              <a:pPr defTabSz="1219170"/>
              <a:r>
                <a:rPr lang="en-CA" sz="1400" dirty="0">
                  <a:solidFill>
                    <a:srgbClr val="505050"/>
                  </a:solidFill>
                  <a:latin typeface="Segoe UI"/>
                </a:rPr>
                <a:t>#</a:t>
              </a:r>
              <a:r>
                <a:rPr lang="en-US" sz="1400" dirty="0">
                  <a:solidFill>
                    <a:srgbClr val="505050"/>
                  </a:solidFill>
                  <a:latin typeface="Segoe UI"/>
                </a:rPr>
                <a:t>807    Redmond – April 27, 2019</a:t>
              </a:r>
            </a:p>
            <a:p>
              <a:pPr defTabSz="1219170"/>
              <a:endParaRPr lang="en-US" sz="1400" dirty="0">
                <a:solidFill>
                  <a:srgbClr val="505050"/>
                </a:solidFill>
                <a:latin typeface="Segoe UI"/>
              </a:endParaRPr>
            </a:p>
            <a:p>
              <a:pPr defTabSz="1219170"/>
              <a:endParaRPr lang="en-US" sz="1400" dirty="0">
                <a:solidFill>
                  <a:srgbClr val="505050"/>
                </a:solidFill>
                <a:latin typeface="Segoe UI"/>
              </a:endParaRP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5220" y="-162204"/>
            <a:ext cx="2089787" cy="2089787"/>
          </a:xfrm>
          <a:prstGeom prst="rect">
            <a:avLst/>
          </a:prstGeom>
        </p:spPr>
      </p:pic>
      <p:sp>
        <p:nvSpPr>
          <p:cNvPr id="18" name="Oval 17">
            <a:extLst>
              <a:ext uri="{FF2B5EF4-FFF2-40B4-BE49-F238E27FC236}">
                <a16:creationId xmlns:a16="http://schemas.microsoft.com/office/drawing/2014/main" id="{81FFE60E-9C7C-47A5-9940-D227293CFDF7}"/>
              </a:ext>
            </a:extLst>
          </p:cNvPr>
          <p:cNvSpPr/>
          <p:nvPr/>
        </p:nvSpPr>
        <p:spPr>
          <a:xfrm>
            <a:off x="922435" y="334837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2" name="Oval 21">
            <a:extLst>
              <a:ext uri="{FF2B5EF4-FFF2-40B4-BE49-F238E27FC236}">
                <a16:creationId xmlns:a16="http://schemas.microsoft.com/office/drawing/2014/main" id="{7355C649-B018-40CA-A32A-D721505B43F9}"/>
              </a:ext>
            </a:extLst>
          </p:cNvPr>
          <p:cNvSpPr/>
          <p:nvPr/>
        </p:nvSpPr>
        <p:spPr>
          <a:xfrm>
            <a:off x="1182877" y="326927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3" name="Oval 22">
            <a:extLst>
              <a:ext uri="{FF2B5EF4-FFF2-40B4-BE49-F238E27FC236}">
                <a16:creationId xmlns:a16="http://schemas.microsoft.com/office/drawing/2014/main" id="{5C2C24E6-D829-481E-8B51-426EA3607245}"/>
              </a:ext>
            </a:extLst>
          </p:cNvPr>
          <p:cNvSpPr/>
          <p:nvPr/>
        </p:nvSpPr>
        <p:spPr>
          <a:xfrm>
            <a:off x="1477933" y="338346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6" name="Oval 25">
            <a:extLst>
              <a:ext uri="{FF2B5EF4-FFF2-40B4-BE49-F238E27FC236}">
                <a16:creationId xmlns:a16="http://schemas.microsoft.com/office/drawing/2014/main" id="{C88F0E85-5B6F-4A48-BC5F-1E187A3D0E71}"/>
              </a:ext>
            </a:extLst>
          </p:cNvPr>
          <p:cNvSpPr/>
          <p:nvPr/>
        </p:nvSpPr>
        <p:spPr>
          <a:xfrm>
            <a:off x="2392333" y="290724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9" name="Oval 28">
            <a:extLst>
              <a:ext uri="{FF2B5EF4-FFF2-40B4-BE49-F238E27FC236}">
                <a16:creationId xmlns:a16="http://schemas.microsoft.com/office/drawing/2014/main" id="{4B7EC13B-CC79-49F8-A359-E5A3137EB02E}"/>
              </a:ext>
            </a:extLst>
          </p:cNvPr>
          <p:cNvSpPr/>
          <p:nvPr/>
        </p:nvSpPr>
        <p:spPr>
          <a:xfrm>
            <a:off x="1595757" y="380706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dirty="0">
              <a:solidFill>
                <a:srgbClr val="AFAFAF"/>
              </a:solidFill>
              <a:latin typeface="Segoe UI"/>
            </a:endParaRPr>
          </a:p>
        </p:txBody>
      </p:sp>
      <p:sp>
        <p:nvSpPr>
          <p:cNvPr id="30" name="Oval 29">
            <a:extLst>
              <a:ext uri="{FF2B5EF4-FFF2-40B4-BE49-F238E27FC236}">
                <a16:creationId xmlns:a16="http://schemas.microsoft.com/office/drawing/2014/main" id="{75BB4940-9C68-498E-BCB2-C16CE8091A29}"/>
              </a:ext>
            </a:extLst>
          </p:cNvPr>
          <p:cNvSpPr/>
          <p:nvPr/>
        </p:nvSpPr>
        <p:spPr>
          <a:xfrm>
            <a:off x="1040259" y="3409592"/>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1" name="Oval 30">
            <a:extLst>
              <a:ext uri="{FF2B5EF4-FFF2-40B4-BE49-F238E27FC236}">
                <a16:creationId xmlns:a16="http://schemas.microsoft.com/office/drawing/2014/main" id="{11F25355-0D4E-4FC1-8CF7-732EFE9FCA55}"/>
              </a:ext>
            </a:extLst>
          </p:cNvPr>
          <p:cNvSpPr/>
          <p:nvPr/>
        </p:nvSpPr>
        <p:spPr>
          <a:xfrm>
            <a:off x="1966884" y="456633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2" name="Oval 31">
            <a:extLst>
              <a:ext uri="{FF2B5EF4-FFF2-40B4-BE49-F238E27FC236}">
                <a16:creationId xmlns:a16="http://schemas.microsoft.com/office/drawing/2014/main" id="{5CEF476A-BEDA-4832-A8F9-27B30998472A}"/>
              </a:ext>
            </a:extLst>
          </p:cNvPr>
          <p:cNvSpPr/>
          <p:nvPr/>
        </p:nvSpPr>
        <p:spPr>
          <a:xfrm>
            <a:off x="1663717" y="353114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4" name="Oval 33">
            <a:extLst>
              <a:ext uri="{FF2B5EF4-FFF2-40B4-BE49-F238E27FC236}">
                <a16:creationId xmlns:a16="http://schemas.microsoft.com/office/drawing/2014/main" id="{1C75A8E9-4ED0-44F6-B39F-043049359E1A}"/>
              </a:ext>
            </a:extLst>
          </p:cNvPr>
          <p:cNvSpPr/>
          <p:nvPr/>
        </p:nvSpPr>
        <p:spPr>
          <a:xfrm>
            <a:off x="1563309" y="347282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5" name="Oval 34">
            <a:extLst>
              <a:ext uri="{FF2B5EF4-FFF2-40B4-BE49-F238E27FC236}">
                <a16:creationId xmlns:a16="http://schemas.microsoft.com/office/drawing/2014/main" id="{9F02C449-782C-4AB0-AF6D-AD5F1E3C2538}"/>
              </a:ext>
            </a:extLst>
          </p:cNvPr>
          <p:cNvSpPr/>
          <p:nvPr/>
        </p:nvSpPr>
        <p:spPr>
          <a:xfrm>
            <a:off x="1740767" y="342612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grpSp>
        <p:nvGrpSpPr>
          <p:cNvPr id="2" name="Group 1">
            <a:extLst>
              <a:ext uri="{FF2B5EF4-FFF2-40B4-BE49-F238E27FC236}">
                <a16:creationId xmlns:a16="http://schemas.microsoft.com/office/drawing/2014/main" id="{003CF3D4-A803-4FD2-BF44-4871A9DA9016}"/>
              </a:ext>
            </a:extLst>
          </p:cNvPr>
          <p:cNvGrpSpPr/>
          <p:nvPr/>
        </p:nvGrpSpPr>
        <p:grpSpPr>
          <a:xfrm>
            <a:off x="9217665" y="3835132"/>
            <a:ext cx="4678423" cy="1068247"/>
            <a:chOff x="4440040" y="1445687"/>
            <a:chExt cx="3508817" cy="801185"/>
          </a:xfrm>
        </p:grpSpPr>
        <p:sp>
          <p:nvSpPr>
            <p:cNvPr id="39" name="Rectangle 38">
              <a:extLst>
                <a:ext uri="{FF2B5EF4-FFF2-40B4-BE49-F238E27FC236}">
                  <a16:creationId xmlns:a16="http://schemas.microsoft.com/office/drawing/2014/main" id="{F74F144D-4448-4D29-9004-4140388A5DE1}"/>
                </a:ext>
              </a:extLst>
            </p:cNvPr>
            <p:cNvSpPr/>
            <p:nvPr/>
          </p:nvSpPr>
          <p:spPr>
            <a:xfrm>
              <a:off x="4440040" y="1692874"/>
              <a:ext cx="3508817" cy="553998"/>
            </a:xfrm>
            <a:prstGeom prst="rect">
              <a:avLst/>
            </a:prstGeom>
          </p:spPr>
          <p:txBody>
            <a:bodyPr wrap="square">
              <a:spAutoFit/>
            </a:bodyPr>
            <a:lstStyle/>
            <a:p>
              <a:pPr defTabSz="1219170"/>
              <a:r>
                <a:rPr lang="en-US" sz="1400" dirty="0">
                  <a:solidFill>
                    <a:srgbClr val="505050"/>
                  </a:solidFill>
                  <a:latin typeface="Segoe UI"/>
                </a:rPr>
                <a:t>#819    Brasilia – Mar 30, 2019</a:t>
              </a:r>
            </a:p>
            <a:p>
              <a:pPr defTabSz="1219170"/>
              <a:r>
                <a:rPr lang="en-CA" sz="1400" dirty="0">
                  <a:solidFill>
                    <a:srgbClr val="505050"/>
                  </a:solidFill>
                  <a:latin typeface="Segoe UI"/>
                </a:rPr>
                <a:t>#</a:t>
              </a:r>
              <a:r>
                <a:rPr lang="en-US" sz="1400" dirty="0">
                  <a:solidFill>
                    <a:srgbClr val="505050"/>
                  </a:solidFill>
                  <a:latin typeface="Segoe UI"/>
                </a:rPr>
                <a:t>817    Joinville – Apr 06, 2019</a:t>
              </a:r>
            </a:p>
            <a:p>
              <a:pPr defTabSz="1219170"/>
              <a:r>
                <a:rPr lang="en-CA" sz="1400" b="1" dirty="0">
                  <a:solidFill>
                    <a:srgbClr val="FF0000"/>
                  </a:solidFill>
                  <a:latin typeface="Segoe UI"/>
                </a:rPr>
                <a:t>#</a:t>
              </a:r>
              <a:r>
                <a:rPr lang="en-US" sz="1400" b="1" dirty="0">
                  <a:solidFill>
                    <a:srgbClr val="FF0000"/>
                  </a:solidFill>
                  <a:latin typeface="Segoe UI"/>
                </a:rPr>
                <a:t>813    Santiago – Apr 13, 2019</a:t>
              </a:r>
            </a:p>
          </p:txBody>
        </p:sp>
        <p:sp>
          <p:nvSpPr>
            <p:cNvPr id="40" name="Rectangle 39">
              <a:extLst>
                <a:ext uri="{FF2B5EF4-FFF2-40B4-BE49-F238E27FC236}">
                  <a16:creationId xmlns:a16="http://schemas.microsoft.com/office/drawing/2014/main" id="{606C73F6-0DAE-4105-B4B4-7CC4C753866B}"/>
                </a:ext>
              </a:extLst>
            </p:cNvPr>
            <p:cNvSpPr/>
            <p:nvPr/>
          </p:nvSpPr>
          <p:spPr>
            <a:xfrm>
              <a:off x="4440040" y="144568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LATAM</a:t>
              </a:r>
            </a:p>
          </p:txBody>
        </p:sp>
      </p:grpSp>
      <p:grpSp>
        <p:nvGrpSpPr>
          <p:cNvPr id="3" name="Group 2">
            <a:extLst>
              <a:ext uri="{FF2B5EF4-FFF2-40B4-BE49-F238E27FC236}">
                <a16:creationId xmlns:a16="http://schemas.microsoft.com/office/drawing/2014/main" id="{9A638CF5-C049-41F7-A39C-6B0A0754B5DB}"/>
              </a:ext>
            </a:extLst>
          </p:cNvPr>
          <p:cNvGrpSpPr/>
          <p:nvPr/>
        </p:nvGrpSpPr>
        <p:grpSpPr>
          <a:xfrm>
            <a:off x="9230570" y="1995663"/>
            <a:ext cx="4678423" cy="1521390"/>
            <a:chOff x="4429353" y="2461017"/>
            <a:chExt cx="3508817" cy="1141043"/>
          </a:xfrm>
        </p:grpSpPr>
        <p:sp>
          <p:nvSpPr>
            <p:cNvPr id="43" name="Rectangle 42">
              <a:extLst>
                <a:ext uri="{FF2B5EF4-FFF2-40B4-BE49-F238E27FC236}">
                  <a16:creationId xmlns:a16="http://schemas.microsoft.com/office/drawing/2014/main" id="{3529FA96-21AD-45C7-A55D-B10E8C6FDA49}"/>
                </a:ext>
              </a:extLst>
            </p:cNvPr>
            <p:cNvSpPr/>
            <p:nvPr/>
          </p:nvSpPr>
          <p:spPr>
            <a:xfrm>
              <a:off x="4429353" y="2724897"/>
              <a:ext cx="3508817" cy="877163"/>
            </a:xfrm>
            <a:prstGeom prst="rect">
              <a:avLst/>
            </a:prstGeom>
          </p:spPr>
          <p:txBody>
            <a:bodyPr wrap="square">
              <a:spAutoFit/>
            </a:bodyPr>
            <a:lstStyle/>
            <a:p>
              <a:pPr defTabSz="1219170"/>
              <a:r>
                <a:rPr lang="en-US" sz="1400" dirty="0">
                  <a:solidFill>
                    <a:srgbClr val="505050"/>
                  </a:solidFill>
                  <a:latin typeface="Segoe UI"/>
                </a:rPr>
                <a:t>#816    Iceland – Mar 16, 2019</a:t>
              </a:r>
            </a:p>
            <a:p>
              <a:pPr defTabSz="1219170"/>
              <a:r>
                <a:rPr lang="en-CA" sz="1400" dirty="0">
                  <a:solidFill>
                    <a:srgbClr val="505050"/>
                  </a:solidFill>
                  <a:latin typeface="Segoe UI"/>
                </a:rPr>
                <a:t>#</a:t>
              </a:r>
              <a:r>
                <a:rPr lang="en-US" sz="1400" dirty="0">
                  <a:solidFill>
                    <a:srgbClr val="505050"/>
                  </a:solidFill>
                  <a:latin typeface="Segoe UI"/>
                </a:rPr>
                <a:t>832    Croatia – Apr 06, 2019</a:t>
              </a:r>
            </a:p>
            <a:p>
              <a:pPr defTabSz="1219170"/>
              <a:r>
                <a:rPr lang="en-CA" sz="1400" dirty="0">
                  <a:solidFill>
                    <a:srgbClr val="505050"/>
                  </a:solidFill>
                  <a:latin typeface="Segoe UI"/>
                </a:rPr>
                <a:t>#</a:t>
              </a:r>
              <a:r>
                <a:rPr lang="en-US" sz="1400" dirty="0">
                  <a:solidFill>
                    <a:srgbClr val="505050"/>
                  </a:solidFill>
                  <a:latin typeface="Segoe UI"/>
                </a:rPr>
                <a:t>823    Israel – Apr 11, 2019</a:t>
              </a:r>
            </a:p>
            <a:p>
              <a:pPr defTabSz="1219170"/>
              <a:r>
                <a:rPr lang="en-CA" sz="1400" dirty="0">
                  <a:solidFill>
                    <a:srgbClr val="505050"/>
                  </a:solidFill>
                  <a:latin typeface="Segoe UI"/>
                </a:rPr>
                <a:t>#</a:t>
              </a:r>
              <a:r>
                <a:rPr lang="en-US" sz="1400" dirty="0">
                  <a:solidFill>
                    <a:srgbClr val="505050"/>
                  </a:solidFill>
                  <a:latin typeface="Segoe UI"/>
                </a:rPr>
                <a:t>850    Budapest – Apr 20, 2019</a:t>
              </a:r>
            </a:p>
            <a:p>
              <a:pPr defTabSz="1219170"/>
              <a:r>
                <a:rPr lang="en-CA" sz="1400" dirty="0">
                  <a:solidFill>
                    <a:srgbClr val="505050"/>
                  </a:solidFill>
                  <a:latin typeface="Segoe UI"/>
                </a:rPr>
                <a:t>#</a:t>
              </a:r>
              <a:r>
                <a:rPr lang="en-US" sz="1400" dirty="0">
                  <a:solidFill>
                    <a:srgbClr val="505050"/>
                  </a:solidFill>
                  <a:latin typeface="Segoe UI"/>
                </a:rPr>
                <a:t>848    Yaounde – April 27, 2019</a:t>
              </a:r>
            </a:p>
          </p:txBody>
        </p:sp>
        <p:sp>
          <p:nvSpPr>
            <p:cNvPr id="44" name="Rectangle 43">
              <a:extLst>
                <a:ext uri="{FF2B5EF4-FFF2-40B4-BE49-F238E27FC236}">
                  <a16:creationId xmlns:a16="http://schemas.microsoft.com/office/drawing/2014/main" id="{0CD871FA-1B99-42DB-ABE7-A9F369480C0A}"/>
                </a:ext>
              </a:extLst>
            </p:cNvPr>
            <p:cNvSpPr/>
            <p:nvPr/>
          </p:nvSpPr>
          <p:spPr>
            <a:xfrm>
              <a:off x="4429353" y="246101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EMEA</a:t>
              </a:r>
            </a:p>
          </p:txBody>
        </p:sp>
      </p:grpSp>
      <p:sp>
        <p:nvSpPr>
          <p:cNvPr id="27" name="Oval 26">
            <a:extLst>
              <a:ext uri="{FF2B5EF4-FFF2-40B4-BE49-F238E27FC236}">
                <a16:creationId xmlns:a16="http://schemas.microsoft.com/office/drawing/2014/main" id="{A2EAE64F-0382-4659-9D10-72123BB63333}"/>
              </a:ext>
            </a:extLst>
          </p:cNvPr>
          <p:cNvSpPr/>
          <p:nvPr/>
        </p:nvSpPr>
        <p:spPr>
          <a:xfrm>
            <a:off x="3292219" y="362439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8" name="Oval 27">
            <a:extLst>
              <a:ext uri="{FF2B5EF4-FFF2-40B4-BE49-F238E27FC236}">
                <a16:creationId xmlns:a16="http://schemas.microsoft.com/office/drawing/2014/main" id="{DC559706-29B7-41BA-B194-CE7D3DEA8FFF}"/>
              </a:ext>
            </a:extLst>
          </p:cNvPr>
          <p:cNvSpPr/>
          <p:nvPr/>
        </p:nvSpPr>
        <p:spPr>
          <a:xfrm>
            <a:off x="2977683" y="337123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7" name="Oval 36">
            <a:extLst>
              <a:ext uri="{FF2B5EF4-FFF2-40B4-BE49-F238E27FC236}">
                <a16:creationId xmlns:a16="http://schemas.microsoft.com/office/drawing/2014/main" id="{C8973820-BB65-421F-BEF2-CC8AA4ECDCDB}"/>
              </a:ext>
            </a:extLst>
          </p:cNvPr>
          <p:cNvSpPr/>
          <p:nvPr/>
        </p:nvSpPr>
        <p:spPr>
          <a:xfrm>
            <a:off x="2117836" y="474973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8" name="Oval 37">
            <a:extLst>
              <a:ext uri="{FF2B5EF4-FFF2-40B4-BE49-F238E27FC236}">
                <a16:creationId xmlns:a16="http://schemas.microsoft.com/office/drawing/2014/main" id="{1DEDCE58-3016-4F57-80CD-ADEB50750238}"/>
              </a:ext>
            </a:extLst>
          </p:cNvPr>
          <p:cNvSpPr/>
          <p:nvPr/>
        </p:nvSpPr>
        <p:spPr>
          <a:xfrm>
            <a:off x="1741955" y="492372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1" name="Oval 40">
            <a:extLst>
              <a:ext uri="{FF2B5EF4-FFF2-40B4-BE49-F238E27FC236}">
                <a16:creationId xmlns:a16="http://schemas.microsoft.com/office/drawing/2014/main" id="{AFA7F914-9022-4BE0-A936-A45849064AA6}"/>
              </a:ext>
            </a:extLst>
          </p:cNvPr>
          <p:cNvSpPr/>
          <p:nvPr/>
        </p:nvSpPr>
        <p:spPr>
          <a:xfrm>
            <a:off x="1039987" y="369465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2" name="Oval 41">
            <a:extLst>
              <a:ext uri="{FF2B5EF4-FFF2-40B4-BE49-F238E27FC236}">
                <a16:creationId xmlns:a16="http://schemas.microsoft.com/office/drawing/2014/main" id="{735CC10D-1FC3-46B8-B49A-D182461A311A}"/>
              </a:ext>
            </a:extLst>
          </p:cNvPr>
          <p:cNvSpPr/>
          <p:nvPr/>
        </p:nvSpPr>
        <p:spPr>
          <a:xfrm>
            <a:off x="1869419" y="336490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7" name="Oval 46">
            <a:extLst>
              <a:ext uri="{FF2B5EF4-FFF2-40B4-BE49-F238E27FC236}">
                <a16:creationId xmlns:a16="http://schemas.microsoft.com/office/drawing/2014/main" id="{E3294847-77CC-4C2E-8B13-1DE3E83A1F2C}"/>
              </a:ext>
            </a:extLst>
          </p:cNvPr>
          <p:cNvSpPr/>
          <p:nvPr/>
        </p:nvSpPr>
        <p:spPr>
          <a:xfrm>
            <a:off x="1300701" y="357028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8" name="Oval 47">
            <a:extLst>
              <a:ext uri="{FF2B5EF4-FFF2-40B4-BE49-F238E27FC236}">
                <a16:creationId xmlns:a16="http://schemas.microsoft.com/office/drawing/2014/main" id="{214FD1B5-7E77-410D-9BE8-48514B7EBD9B}"/>
              </a:ext>
            </a:extLst>
          </p:cNvPr>
          <p:cNvSpPr/>
          <p:nvPr/>
        </p:nvSpPr>
        <p:spPr>
          <a:xfrm>
            <a:off x="1633771" y="334989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3" name="Oval 32">
            <a:extLst>
              <a:ext uri="{FF2B5EF4-FFF2-40B4-BE49-F238E27FC236}">
                <a16:creationId xmlns:a16="http://schemas.microsoft.com/office/drawing/2014/main" id="{74008219-3576-4AC4-9C6C-EF9D0DA3D0A4}"/>
              </a:ext>
            </a:extLst>
          </p:cNvPr>
          <p:cNvSpPr/>
          <p:nvPr/>
        </p:nvSpPr>
        <p:spPr>
          <a:xfrm>
            <a:off x="1727705" y="363569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6" name="Oval 35">
            <a:extLst>
              <a:ext uri="{FF2B5EF4-FFF2-40B4-BE49-F238E27FC236}">
                <a16:creationId xmlns:a16="http://schemas.microsoft.com/office/drawing/2014/main" id="{845D016E-1D16-46D3-B7E3-DCF32792A958}"/>
              </a:ext>
            </a:extLst>
          </p:cNvPr>
          <p:cNvSpPr/>
          <p:nvPr/>
        </p:nvSpPr>
        <p:spPr>
          <a:xfrm>
            <a:off x="3009684" y="324245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5" name="Oval 44">
            <a:extLst>
              <a:ext uri="{FF2B5EF4-FFF2-40B4-BE49-F238E27FC236}">
                <a16:creationId xmlns:a16="http://schemas.microsoft.com/office/drawing/2014/main" id="{D6B1BBA4-7D1C-49B6-A0CE-E0B8885402A3}"/>
              </a:ext>
            </a:extLst>
          </p:cNvPr>
          <p:cNvSpPr/>
          <p:nvPr/>
        </p:nvSpPr>
        <p:spPr>
          <a:xfrm>
            <a:off x="2859859" y="4062724"/>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Tree>
    <p:extLst>
      <p:ext uri="{BB962C8B-B14F-4D97-AF65-F5344CB8AC3E}">
        <p14:creationId xmlns:p14="http://schemas.microsoft.com/office/powerpoint/2010/main" val="156844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F26C2-DAE2-7B4C-9740-B4341EC27794}"/>
              </a:ext>
            </a:extLst>
          </p:cNvPr>
          <p:cNvSpPr>
            <a:spLocks noGrp="1"/>
          </p:cNvSpPr>
          <p:nvPr>
            <p:ph type="body" sz="quarter" idx="10"/>
          </p:nvPr>
        </p:nvSpPr>
        <p:spPr>
          <a:xfrm>
            <a:off x="416993" y="3670811"/>
            <a:ext cx="3807697" cy="1023679"/>
          </a:xfrm>
        </p:spPr>
        <p:txBody>
          <a:bodyPr/>
          <a:lstStyle/>
          <a:p>
            <a:r>
              <a:rPr lang="en-US" dirty="0"/>
              <a:t>Best Wishes</a:t>
            </a:r>
          </a:p>
        </p:txBody>
      </p:sp>
      <p:sp>
        <p:nvSpPr>
          <p:cNvPr id="4" name="Text Placeholder 3">
            <a:extLst>
              <a:ext uri="{FF2B5EF4-FFF2-40B4-BE49-F238E27FC236}">
                <a16:creationId xmlns:a16="http://schemas.microsoft.com/office/drawing/2014/main" id="{46211AAD-52CB-BC43-B93F-A27D3ECB4FC6}"/>
              </a:ext>
            </a:extLst>
          </p:cNvPr>
          <p:cNvSpPr>
            <a:spLocks noGrp="1"/>
          </p:cNvSpPr>
          <p:nvPr>
            <p:ph type="body" sz="quarter" idx="22"/>
          </p:nvPr>
        </p:nvSpPr>
        <p:spPr>
          <a:xfrm>
            <a:off x="4430642" y="3670811"/>
            <a:ext cx="3455849" cy="651916"/>
          </a:xfrm>
        </p:spPr>
        <p:txBody>
          <a:bodyPr/>
          <a:lstStyle/>
          <a:p>
            <a:r>
              <a:rPr lang="en-US" dirty="0"/>
              <a:t>Games</a:t>
            </a:r>
          </a:p>
        </p:txBody>
      </p:sp>
      <p:sp>
        <p:nvSpPr>
          <p:cNvPr id="6" name="Text Placeholder 5">
            <a:extLst>
              <a:ext uri="{FF2B5EF4-FFF2-40B4-BE49-F238E27FC236}">
                <a16:creationId xmlns:a16="http://schemas.microsoft.com/office/drawing/2014/main" id="{E3EBB01A-57C1-D846-B7FC-6C25501D30E2}"/>
              </a:ext>
            </a:extLst>
          </p:cNvPr>
          <p:cNvSpPr>
            <a:spLocks noGrp="1"/>
          </p:cNvSpPr>
          <p:nvPr>
            <p:ph type="body" sz="quarter" idx="24"/>
          </p:nvPr>
        </p:nvSpPr>
        <p:spPr/>
        <p:txBody>
          <a:bodyPr/>
          <a:lstStyle/>
          <a:p>
            <a:r>
              <a:rPr lang="en-US" dirty="0"/>
              <a:t>Party</a:t>
            </a:r>
          </a:p>
        </p:txBody>
      </p:sp>
      <p:sp>
        <p:nvSpPr>
          <p:cNvPr id="8" name="Title 7">
            <a:extLst>
              <a:ext uri="{FF2B5EF4-FFF2-40B4-BE49-F238E27FC236}">
                <a16:creationId xmlns:a16="http://schemas.microsoft.com/office/drawing/2014/main" id="{261242AB-5B28-8441-88EF-EF27D1EBD7E2}"/>
              </a:ext>
            </a:extLst>
          </p:cNvPr>
          <p:cNvSpPr>
            <a:spLocks noGrp="1"/>
          </p:cNvSpPr>
          <p:nvPr>
            <p:ph type="title"/>
          </p:nvPr>
        </p:nvSpPr>
        <p:spPr/>
        <p:txBody>
          <a:bodyPr/>
          <a:lstStyle/>
          <a:p>
            <a:r>
              <a:rPr lang="en-US" dirty="0"/>
              <a:t>20 Years of PASS</a:t>
            </a:r>
          </a:p>
        </p:txBody>
      </p:sp>
      <p:sp>
        <p:nvSpPr>
          <p:cNvPr id="3" name="Text Placeholder 2">
            <a:extLst>
              <a:ext uri="{FF2B5EF4-FFF2-40B4-BE49-F238E27FC236}">
                <a16:creationId xmlns:a16="http://schemas.microsoft.com/office/drawing/2014/main" id="{C7908FA4-866E-4649-84A4-5A454D4F55C2}"/>
              </a:ext>
            </a:extLst>
          </p:cNvPr>
          <p:cNvSpPr>
            <a:spLocks noGrp="1"/>
          </p:cNvSpPr>
          <p:nvPr>
            <p:ph type="body" sz="quarter" idx="26"/>
          </p:nvPr>
        </p:nvSpPr>
        <p:spPr>
          <a:xfrm>
            <a:off x="416993" y="4322727"/>
            <a:ext cx="3807697" cy="1649448"/>
          </a:xfrm>
        </p:spPr>
        <p:txBody>
          <a:bodyPr/>
          <a:lstStyle/>
          <a:p>
            <a:r>
              <a:rPr lang="en-US" sz="1867" dirty="0"/>
              <a:t>Record a short video message wishing PASS a Happy 20</a:t>
            </a:r>
            <a:r>
              <a:rPr lang="en-US" sz="1867" baseline="30000" dirty="0"/>
              <a:t>th</a:t>
            </a:r>
            <a:r>
              <a:rPr lang="en-US" sz="1867" dirty="0"/>
              <a:t> Birthday and send it to </a:t>
            </a:r>
            <a:r>
              <a:rPr lang="en-US" sz="1867" dirty="0">
                <a:hlinkClick r:id="rId3"/>
              </a:rPr>
              <a:t>communityteam@pass.org</a:t>
            </a:r>
            <a:r>
              <a:rPr lang="en-US" sz="1867" dirty="0"/>
              <a:t>!</a:t>
            </a:r>
          </a:p>
        </p:txBody>
      </p:sp>
      <p:sp>
        <p:nvSpPr>
          <p:cNvPr id="5" name="Text Placeholder 4">
            <a:extLst>
              <a:ext uri="{FF2B5EF4-FFF2-40B4-BE49-F238E27FC236}">
                <a16:creationId xmlns:a16="http://schemas.microsoft.com/office/drawing/2014/main" id="{53003B18-851A-8F46-803D-D26BF6CF12F6}"/>
              </a:ext>
            </a:extLst>
          </p:cNvPr>
          <p:cNvSpPr>
            <a:spLocks noGrp="1"/>
          </p:cNvSpPr>
          <p:nvPr>
            <p:ph type="body" sz="quarter" idx="27"/>
          </p:nvPr>
        </p:nvSpPr>
        <p:spPr>
          <a:xfrm>
            <a:off x="4430642" y="4360157"/>
            <a:ext cx="4013649" cy="1649448"/>
          </a:xfrm>
        </p:spPr>
        <p:txBody>
          <a:bodyPr/>
          <a:lstStyle/>
          <a:p>
            <a:r>
              <a:rPr lang="en-US" sz="1867" dirty="0"/>
              <a:t>A trivia contest will run on Twitter (@</a:t>
            </a:r>
            <a:r>
              <a:rPr lang="en-US" sz="1867" dirty="0" err="1"/>
              <a:t>sqlpass</a:t>
            </a:r>
            <a:r>
              <a:rPr lang="en-US" sz="1867" dirty="0"/>
              <a:t>) from April 01 to April 05 celebrating the history of PASS.</a:t>
            </a:r>
          </a:p>
          <a:p>
            <a:r>
              <a:rPr lang="en-US" sz="1867" dirty="0"/>
              <a:t>Lots of fun prizes to be won!</a:t>
            </a:r>
          </a:p>
        </p:txBody>
      </p:sp>
      <p:sp>
        <p:nvSpPr>
          <p:cNvPr id="7" name="Text Placeholder 6">
            <a:extLst>
              <a:ext uri="{FF2B5EF4-FFF2-40B4-BE49-F238E27FC236}">
                <a16:creationId xmlns:a16="http://schemas.microsoft.com/office/drawing/2014/main" id="{CB2701A7-1267-5C44-AC61-D7FC4E48D3D5}"/>
              </a:ext>
            </a:extLst>
          </p:cNvPr>
          <p:cNvSpPr>
            <a:spLocks noGrp="1"/>
          </p:cNvSpPr>
          <p:nvPr>
            <p:ph type="body" sz="quarter" idx="28"/>
          </p:nvPr>
        </p:nvSpPr>
        <p:spPr>
          <a:xfrm>
            <a:off x="8446568" y="4322727"/>
            <a:ext cx="3455848" cy="1649448"/>
          </a:xfrm>
        </p:spPr>
        <p:txBody>
          <a:bodyPr/>
          <a:lstStyle/>
          <a:p>
            <a:r>
              <a:rPr lang="en-US" sz="1867" dirty="0"/>
              <a:t>April 05 - PASS’ 20</a:t>
            </a:r>
            <a:r>
              <a:rPr lang="en-US" sz="1867" baseline="30000" dirty="0"/>
              <a:t>th</a:t>
            </a:r>
            <a:r>
              <a:rPr lang="en-US" sz="1867" dirty="0"/>
              <a:t> Birthday!</a:t>
            </a:r>
          </a:p>
        </p:txBody>
      </p:sp>
      <p:sp>
        <p:nvSpPr>
          <p:cNvPr id="9" name="Oval 8">
            <a:extLst>
              <a:ext uri="{FF2B5EF4-FFF2-40B4-BE49-F238E27FC236}">
                <a16:creationId xmlns:a16="http://schemas.microsoft.com/office/drawing/2014/main" id="{32086C42-254F-4F49-93FD-FB9D62EBA549}"/>
              </a:ext>
            </a:extLst>
          </p:cNvPr>
          <p:cNvSpPr/>
          <p:nvPr/>
        </p:nvSpPr>
        <p:spPr>
          <a:xfrm>
            <a:off x="568471" y="2739805"/>
            <a:ext cx="731791" cy="731791"/>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solidFill>
                <a:latin typeface="+mj-lt"/>
              </a:rPr>
              <a:t>1</a:t>
            </a:r>
          </a:p>
        </p:txBody>
      </p:sp>
      <p:sp>
        <p:nvSpPr>
          <p:cNvPr id="10" name="Oval 9">
            <a:extLst>
              <a:ext uri="{FF2B5EF4-FFF2-40B4-BE49-F238E27FC236}">
                <a16:creationId xmlns:a16="http://schemas.microsoft.com/office/drawing/2014/main" id="{0B5665F5-5129-9C4A-9C22-940DDA21B647}"/>
              </a:ext>
            </a:extLst>
          </p:cNvPr>
          <p:cNvSpPr/>
          <p:nvPr/>
        </p:nvSpPr>
        <p:spPr>
          <a:xfrm>
            <a:off x="4576451" y="2739805"/>
            <a:ext cx="731791" cy="731791"/>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solidFill>
                <a:latin typeface="+mj-lt"/>
              </a:rPr>
              <a:t>2</a:t>
            </a:r>
          </a:p>
        </p:txBody>
      </p:sp>
      <p:sp>
        <p:nvSpPr>
          <p:cNvPr id="11" name="Oval 10">
            <a:extLst>
              <a:ext uri="{FF2B5EF4-FFF2-40B4-BE49-F238E27FC236}">
                <a16:creationId xmlns:a16="http://schemas.microsoft.com/office/drawing/2014/main" id="{339C8A18-6B61-5B45-8B54-AAF3C62D5A35}"/>
              </a:ext>
            </a:extLst>
          </p:cNvPr>
          <p:cNvSpPr/>
          <p:nvPr/>
        </p:nvSpPr>
        <p:spPr>
          <a:xfrm>
            <a:off x="8593850" y="2739805"/>
            <a:ext cx="731791" cy="731791"/>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solidFill>
                <a:latin typeface="+mj-lt"/>
              </a:rPr>
              <a:t>3</a:t>
            </a:r>
          </a:p>
        </p:txBody>
      </p:sp>
      <p:pic>
        <p:nvPicPr>
          <p:cNvPr id="13" name="Picture 2" descr="image002">
            <a:extLst>
              <a:ext uri="{FF2B5EF4-FFF2-40B4-BE49-F238E27FC236}">
                <a16:creationId xmlns:a16="http://schemas.microsoft.com/office/drawing/2014/main" id="{5309B52A-C518-4BC2-88C6-65DDDDB17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7628" y="398063"/>
            <a:ext cx="1811923" cy="210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6">
            <a:extLst>
              <a:ext uri="{FF2B5EF4-FFF2-40B4-BE49-F238E27FC236}">
                <a16:creationId xmlns:a16="http://schemas.microsoft.com/office/drawing/2014/main" id="{42EB5B60-B723-46AB-B16B-A8AA12FCD85D}"/>
              </a:ext>
            </a:extLst>
          </p:cNvPr>
          <p:cNvSpPr txBox="1">
            <a:spLocks/>
          </p:cNvSpPr>
          <p:nvPr/>
        </p:nvSpPr>
        <p:spPr>
          <a:xfrm>
            <a:off x="363448" y="1285518"/>
            <a:ext cx="8706488" cy="55724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 April 05 is PASS’ 20</a:t>
            </a:r>
            <a:r>
              <a:rPr lang="en-US" sz="3200" baseline="30000" dirty="0"/>
              <a:t>th</a:t>
            </a:r>
            <a:r>
              <a:rPr lang="en-US" sz="3200" dirty="0"/>
              <a:t> Birthday!</a:t>
            </a:r>
          </a:p>
        </p:txBody>
      </p:sp>
      <p:sp>
        <p:nvSpPr>
          <p:cNvPr id="15" name="Text Placeholder 7">
            <a:extLst>
              <a:ext uri="{FF2B5EF4-FFF2-40B4-BE49-F238E27FC236}">
                <a16:creationId xmlns:a16="http://schemas.microsoft.com/office/drawing/2014/main" id="{E1DD8E06-C06D-4E42-B726-E81037B1EAE2}"/>
              </a:ext>
            </a:extLst>
          </p:cNvPr>
          <p:cNvSpPr txBox="1">
            <a:spLocks/>
          </p:cNvSpPr>
          <p:nvPr/>
        </p:nvSpPr>
        <p:spPr>
          <a:xfrm>
            <a:off x="363449" y="1973995"/>
            <a:ext cx="10267519" cy="290830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And we want to celebrate this milestone with you.</a:t>
            </a:r>
          </a:p>
          <a:p>
            <a:endParaRPr lang="en-US" dirty="0"/>
          </a:p>
        </p:txBody>
      </p:sp>
    </p:spTree>
    <p:extLst>
      <p:ext uri="{BB962C8B-B14F-4D97-AF65-F5344CB8AC3E}">
        <p14:creationId xmlns:p14="http://schemas.microsoft.com/office/powerpoint/2010/main" val="335438144"/>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1094</Words>
  <Application>Microsoft Macintosh PowerPoint</Application>
  <PresentationFormat>Widescreen</PresentationFormat>
  <Paragraphs>201</Paragraphs>
  <Slides>19</Slides>
  <Notes>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19</vt:i4>
      </vt:variant>
    </vt:vector>
  </HeadingPairs>
  <TitlesOfParts>
    <vt:vector size="34" baseType="lpstr">
      <vt:lpstr>Arial</vt:lpstr>
      <vt:lpstr>Calibri</vt:lpstr>
      <vt:lpstr>Calibri Light</vt:lpstr>
      <vt:lpstr>Gotham Light</vt:lpstr>
      <vt:lpstr>Segoe</vt:lpstr>
      <vt:lpstr>Segoe UI</vt:lpstr>
      <vt:lpstr>Segoe UI Light</vt:lpstr>
      <vt:lpstr>Segoe UI Semibold</vt:lpstr>
      <vt:lpstr>Segoe UI Semilight</vt:lpstr>
      <vt:lpstr>Wingdings</vt:lpstr>
      <vt:lpstr>PASS</vt:lpstr>
      <vt:lpstr>PASS2017</vt:lpstr>
      <vt:lpstr>Custom Design</vt:lpstr>
      <vt:lpstr>1_PASS</vt:lpstr>
      <vt:lpstr>PASS 2013_SpeakerTemplate_16x9</vt:lpstr>
      <vt:lpstr>PowerPoint Presentation</vt:lpstr>
      <vt:lpstr>PowerPoint Presentation</vt:lpstr>
      <vt:lpstr>Join PASS to Grow Your Career</vt:lpstr>
      <vt:lpstr>PowerPoint Presentation</vt:lpstr>
      <vt:lpstr>PowerPoint Presentation</vt:lpstr>
      <vt:lpstr>PASStv Updates More content, easier access, all free!</vt:lpstr>
      <vt:lpstr>PASS Virtual Groups</vt:lpstr>
      <vt:lpstr>Upcoming SQLSaturdays</vt:lpstr>
      <vt:lpstr>20 Years of PASS</vt:lpstr>
      <vt:lpstr>24HOP: 20 Years of PASS –  Past Learnings and Future Visions  April 03 – 04, 2019</vt:lpstr>
      <vt:lpstr>Tech news</vt:lpstr>
      <vt:lpstr>Tech news</vt:lpstr>
      <vt:lpstr>PowerPoint Presentation</vt:lpstr>
      <vt:lpstr>Community news</vt:lpstr>
      <vt:lpstr>Call for speakers</vt:lpstr>
      <vt:lpstr>Sponsors</vt:lpstr>
      <vt:lpstr>Follow us</vt:lpstr>
      <vt:lpstr>Connect with PASS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Carlos Robles</cp:lastModifiedBy>
  <cp:revision>689</cp:revision>
  <dcterms:created xsi:type="dcterms:W3CDTF">2017-01-09T02:44:56Z</dcterms:created>
  <dcterms:modified xsi:type="dcterms:W3CDTF">2019-03-27T23:32:12Z</dcterms:modified>
</cp:coreProperties>
</file>